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  <p:sldMasterId id="2147483674" r:id="rId3"/>
    <p:sldMasterId id="2147483680" r:id="rId4"/>
  </p:sldMasterIdLst>
  <p:notesMasterIdLst>
    <p:notesMasterId r:id="rId53"/>
  </p:notesMasterIdLst>
  <p:handoutMasterIdLst>
    <p:handoutMasterId r:id="rId54"/>
  </p:handoutMasterIdLst>
  <p:sldIdLst>
    <p:sldId id="274" r:id="rId5"/>
    <p:sldId id="276" r:id="rId6"/>
    <p:sldId id="353" r:id="rId7"/>
    <p:sldId id="389" r:id="rId8"/>
    <p:sldId id="354" r:id="rId9"/>
    <p:sldId id="394" r:id="rId10"/>
    <p:sldId id="395" r:id="rId11"/>
    <p:sldId id="396" r:id="rId12"/>
    <p:sldId id="397" r:id="rId13"/>
    <p:sldId id="398" r:id="rId14"/>
    <p:sldId id="399" r:id="rId15"/>
    <p:sldId id="436" r:id="rId16"/>
    <p:sldId id="400" r:id="rId17"/>
    <p:sldId id="401" r:id="rId18"/>
    <p:sldId id="402" r:id="rId19"/>
    <p:sldId id="403" r:id="rId20"/>
    <p:sldId id="404" r:id="rId21"/>
    <p:sldId id="405" r:id="rId22"/>
    <p:sldId id="406" r:id="rId23"/>
    <p:sldId id="407" r:id="rId24"/>
    <p:sldId id="408" r:id="rId25"/>
    <p:sldId id="409" r:id="rId26"/>
    <p:sldId id="428" r:id="rId27"/>
    <p:sldId id="429" r:id="rId28"/>
    <p:sldId id="430" r:id="rId29"/>
    <p:sldId id="410" r:id="rId30"/>
    <p:sldId id="411" r:id="rId31"/>
    <p:sldId id="412" r:id="rId32"/>
    <p:sldId id="413" r:id="rId33"/>
    <p:sldId id="414" r:id="rId34"/>
    <p:sldId id="415" r:id="rId35"/>
    <p:sldId id="416" r:id="rId36"/>
    <p:sldId id="417" r:id="rId37"/>
    <p:sldId id="418" r:id="rId38"/>
    <p:sldId id="419" r:id="rId39"/>
    <p:sldId id="420" r:id="rId40"/>
    <p:sldId id="421" r:id="rId41"/>
    <p:sldId id="422" r:id="rId42"/>
    <p:sldId id="423" r:id="rId43"/>
    <p:sldId id="424" r:id="rId44"/>
    <p:sldId id="425" r:id="rId45"/>
    <p:sldId id="427" r:id="rId46"/>
    <p:sldId id="435" r:id="rId47"/>
    <p:sldId id="426" r:id="rId48"/>
    <p:sldId id="349" r:id="rId49"/>
    <p:sldId id="437" r:id="rId50"/>
    <p:sldId id="352" r:id="rId51"/>
    <p:sldId id="434" r:id="rId52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00"/>
    <a:srgbClr val="F8E19F"/>
    <a:srgbClr val="000000"/>
    <a:srgbClr val="FBEEC9"/>
    <a:srgbClr val="ADA485"/>
    <a:srgbClr val="FF3399"/>
    <a:srgbClr val="F8DC9E"/>
    <a:srgbClr val="FBEEDC"/>
    <a:srgbClr val="603A14"/>
    <a:srgbClr val="E85C0E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74" autoAdjust="0"/>
    <p:restoredTop sz="94533" autoAdjust="0"/>
  </p:normalViewPr>
  <p:slideViewPr>
    <p:cSldViewPr>
      <p:cViewPr varScale="1">
        <p:scale>
          <a:sx n="90" d="100"/>
          <a:sy n="90" d="100"/>
        </p:scale>
        <p:origin x="-158" y="-77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notesMaster" Target="notesMasters/notes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3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slideMaster" Target="slideMasters/slideMaster2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11/30/2015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11/30/2015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3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1515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9625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9626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9626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D265368-25E2-4165-B052-AF50CBE6FC21}" type="slidenum">
              <a:rPr lang="en-US" smtClean="0"/>
              <a:pPr/>
              <a:t>26</a:t>
            </a:fld>
            <a:r>
              <a:rPr lang="en-US" dirty="0" smtClean="0"/>
              <a:t>##</a:t>
            </a:r>
          </a:p>
        </p:txBody>
      </p:sp>
      <p:sp>
        <p:nvSpPr>
          <p:cNvPr id="962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4292867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12493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12493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12493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3D6C2C7-E0D4-4827-A427-1B6276AB8C32}" type="slidenum">
              <a:rPr lang="en-US" smtClean="0"/>
              <a:pPr/>
              <a:t>27</a:t>
            </a:fld>
            <a:r>
              <a:rPr lang="en-US" dirty="0" smtClean="0"/>
              <a:t>##</a:t>
            </a:r>
          </a:p>
        </p:txBody>
      </p:sp>
      <p:sp>
        <p:nvSpPr>
          <p:cNvPr id="1249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49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23257612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12595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12595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1259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7BF9CC9-1B2A-4399-8316-DA6D7236D2E0}" type="slidenum">
              <a:rPr lang="en-US" smtClean="0"/>
              <a:pPr/>
              <a:t>28</a:t>
            </a:fld>
            <a:r>
              <a:rPr lang="en-US" dirty="0" smtClean="0"/>
              <a:t>##</a:t>
            </a:r>
          </a:p>
        </p:txBody>
      </p:sp>
      <p:sp>
        <p:nvSpPr>
          <p:cNvPr id="1259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59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19275464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13005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13005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13005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D520040-D6DB-4DD4-AA12-22D64B042A1F}" type="slidenum">
              <a:rPr lang="en-US" smtClean="0"/>
              <a:pPr/>
              <a:t>31</a:t>
            </a:fld>
            <a:r>
              <a:rPr lang="en-US" dirty="0" smtClean="0"/>
              <a:t>##</a:t>
            </a:r>
          </a:p>
        </p:txBody>
      </p:sp>
      <p:sp>
        <p:nvSpPr>
          <p:cNvPr id="1300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00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41053945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13107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13107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1310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FE8D742-5DE5-4845-9EB6-7AC97C0E14F6}" type="slidenum">
              <a:rPr lang="en-US" smtClean="0"/>
              <a:pPr/>
              <a:t>32</a:t>
            </a:fld>
            <a:r>
              <a:rPr lang="en-US" dirty="0" smtClean="0"/>
              <a:t>##</a:t>
            </a:r>
          </a:p>
        </p:txBody>
      </p:sp>
      <p:sp>
        <p:nvSpPr>
          <p:cNvPr id="1310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10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34337651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13209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13210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13210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6D698B4-99AE-40A0-971E-0F083F5CCAB3}" type="slidenum">
              <a:rPr lang="en-US" smtClean="0"/>
              <a:pPr/>
              <a:t>33</a:t>
            </a:fld>
            <a:r>
              <a:rPr lang="en-US" dirty="0" smtClean="0"/>
              <a:t>##</a:t>
            </a:r>
          </a:p>
        </p:txBody>
      </p:sp>
      <p:sp>
        <p:nvSpPr>
          <p:cNvPr id="1321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210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39891052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13312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13312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1331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A3FD654-343F-4B24-BC96-A5E6A78FE443}" type="slidenum">
              <a:rPr lang="en-US" smtClean="0"/>
              <a:pPr/>
              <a:t>34</a:t>
            </a:fld>
            <a:r>
              <a:rPr lang="en-US" dirty="0" smtClean="0"/>
              <a:t>##</a:t>
            </a:r>
          </a:p>
        </p:txBody>
      </p:sp>
      <p:sp>
        <p:nvSpPr>
          <p:cNvPr id="1331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42225631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13414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13414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13414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225C42F-AF06-4EB7-AED8-336ED4E070AB}" type="slidenum">
              <a:rPr lang="en-US" smtClean="0"/>
              <a:pPr/>
              <a:t>35</a:t>
            </a:fld>
            <a:r>
              <a:rPr lang="en-US" dirty="0" smtClean="0"/>
              <a:t>##</a:t>
            </a:r>
          </a:p>
        </p:txBody>
      </p:sp>
      <p:sp>
        <p:nvSpPr>
          <p:cNvPr id="1341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415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36526456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49617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smtClean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smtClean="0">
              <a:solidFill>
                <a:prstClr val="black"/>
              </a:solidFill>
            </a:endParaRPr>
          </a:p>
          <a:p>
            <a:r>
              <a:rPr lang="en-US" sz="1000" smtClean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 smtClean="0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 smtClean="0">
                <a:solidFill>
                  <a:prstClr val="black"/>
                </a:solidFill>
              </a:rPr>
              <a:t> </a:t>
            </a:r>
            <a:r>
              <a:rPr lang="en-US" sz="1000" smtClean="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46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92770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3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74977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41227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smtClean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smtClean="0">
              <a:solidFill>
                <a:prstClr val="black"/>
              </a:solidFill>
            </a:endParaRPr>
          </a:p>
          <a:p>
            <a:r>
              <a:rPr lang="en-US" sz="1000" smtClean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 smtClean="0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 smtClean="0">
                <a:solidFill>
                  <a:prstClr val="black"/>
                </a:solidFill>
              </a:rPr>
              <a:t> </a:t>
            </a:r>
            <a:r>
              <a:rPr lang="en-US" sz="1000" smtClean="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48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27620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3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0668168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18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3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59055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41450182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08576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83219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11264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11264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1126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563CF38-3629-4207-957A-9B391F7372AA}" type="slidenum">
              <a:rPr lang="en-US" smtClean="0"/>
              <a:pPr/>
              <a:t>21</a:t>
            </a:fld>
            <a:r>
              <a:rPr lang="en-US" dirty="0" smtClean="0"/>
              <a:t>##</a:t>
            </a:r>
          </a:p>
        </p:txBody>
      </p:sp>
      <p:sp>
        <p:nvSpPr>
          <p:cNvPr id="1126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11529745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9216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9216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9216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DA2EA80-10D5-4513-9C7A-77A7D6AB35B5}" type="slidenum">
              <a:rPr lang="en-US" smtClean="0"/>
              <a:pPr/>
              <a:t>22</a:t>
            </a:fld>
            <a:r>
              <a:rPr lang="en-US" dirty="0" smtClean="0"/>
              <a:t>##</a:t>
            </a:r>
          </a:p>
        </p:txBody>
      </p:sp>
      <p:sp>
        <p:nvSpPr>
          <p:cNvPr id="921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35429997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10.png"/><Relationship Id="rId3" Type="http://schemas.openxmlformats.org/officeDocument/2006/relationships/image" Target="../media/image9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603A14"/>
                </a:solidFill>
              </a:rPr>
              <a:t>?</a:t>
            </a:r>
            <a:endParaRPr lang="en-US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 smtClean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50069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7585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11/30/2015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869521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ource Code Examp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 marL="0" indent="0">
              <a:buNone/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Sample source code:</a:t>
            </a:r>
            <a:endParaRPr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24013" y="1892119"/>
            <a:ext cx="10940800" cy="1689281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4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 smtClean="0"/>
              <a:t>Source code box</a:t>
            </a:r>
          </a:p>
          <a:p>
            <a:pPr marL="0" lvl="0"/>
            <a:r>
              <a:rPr lang="en-US" noProof="1" smtClean="0"/>
              <a:t>…</a:t>
            </a:r>
          </a:p>
          <a:p>
            <a:pPr marL="0" lvl="0"/>
            <a:r>
              <a:rPr lang="en-US" noProof="1" smtClean="0"/>
              <a:t>…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77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11/30/2015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9050012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3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3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326031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55747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11/30/2015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4380" y="71439"/>
            <a:ext cx="8735325" cy="909637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31688" y="1268414"/>
            <a:ext cx="5561151" cy="53292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5986" y="1268414"/>
            <a:ext cx="5561151" cy="53292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204419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5999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11/30/2015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0218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8653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3785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5.jpeg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11/30/2015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73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11/30/2015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2413007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11/30/2015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9464928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://softuni.bg/" TargetMode="External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hyperlink" Target="http://softuni.org/" TargetMode="External"/><Relationship Id="rId4" Type="http://schemas.openxmlformats.org/officeDocument/2006/relationships/image" Target="../media/image11.png"/><Relationship Id="rId9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gi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6.gif"/><Relationship Id="rId4" Type="http://schemas.openxmlformats.org/officeDocument/2006/relationships/image" Target="../media/image35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hyperlink" Target="http://validator.w3.org/" TargetMode="Externa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hyperlink" Target="http://www.indeavr.com/" TargetMode="External"/><Relationship Id="rId18" Type="http://schemas.openxmlformats.org/officeDocument/2006/relationships/hyperlink" Target="http://netpeak.bg/" TargetMode="External"/><Relationship Id="rId3" Type="http://schemas.openxmlformats.org/officeDocument/2006/relationships/hyperlink" Target="http://www.luxoft.com/" TargetMode="External"/><Relationship Id="rId21" Type="http://schemas.openxmlformats.org/officeDocument/2006/relationships/image" Target="../media/image55.png"/><Relationship Id="rId7" Type="http://schemas.openxmlformats.org/officeDocument/2006/relationships/hyperlink" Target="http://komfo.com/" TargetMode="External"/><Relationship Id="rId12" Type="http://schemas.openxmlformats.org/officeDocument/2006/relationships/image" Target="../media/image51.png"/><Relationship Id="rId17" Type="http://schemas.openxmlformats.org/officeDocument/2006/relationships/image" Target="../media/image53.png"/><Relationship Id="rId2" Type="http://schemas.openxmlformats.org/officeDocument/2006/relationships/notesSlide" Target="../notesSlides/notesSlide19.xml"/><Relationship Id="rId16" Type="http://schemas.openxmlformats.org/officeDocument/2006/relationships/hyperlink" Target="http://www.infragistics.com/" TargetMode="External"/><Relationship Id="rId20" Type="http://schemas.openxmlformats.org/officeDocument/2006/relationships/hyperlink" Target="http://www.superhosting.bg/" TargetMode="Externa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8.png"/><Relationship Id="rId11" Type="http://schemas.openxmlformats.org/officeDocument/2006/relationships/hyperlink" Target="http://www.softwaregroup-bg.com/" TargetMode="External"/><Relationship Id="rId5" Type="http://schemas.openxmlformats.org/officeDocument/2006/relationships/hyperlink" Target="http://xs-software.com/" TargetMode="External"/><Relationship Id="rId15" Type="http://schemas.openxmlformats.org/officeDocument/2006/relationships/hyperlink" Target="https://softuni.bg/courses/web-fundamentals" TargetMode="External"/><Relationship Id="rId10" Type="http://schemas.openxmlformats.org/officeDocument/2006/relationships/image" Target="../media/image50.png"/><Relationship Id="rId19" Type="http://schemas.openxmlformats.org/officeDocument/2006/relationships/image" Target="../media/image54.png"/><Relationship Id="rId4" Type="http://schemas.openxmlformats.org/officeDocument/2006/relationships/image" Target="../media/image47.png"/><Relationship Id="rId9" Type="http://schemas.openxmlformats.org/officeDocument/2006/relationships/hyperlink" Target="http://smartit.bg/" TargetMode="External"/><Relationship Id="rId14" Type="http://schemas.openxmlformats.org/officeDocument/2006/relationships/image" Target="../media/image5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hyperlink" Target="http://telerikacademy.com/Courses/Courses/Details/166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reativecommons.org/licenses/by-nc-sa/3.0/deed.en_US" TargetMode="External"/><Relationship Id="rId5" Type="http://schemas.openxmlformats.org/officeDocument/2006/relationships/hyperlink" Target="http://telerikacademy.com/Courses/Courses/Details/165" TargetMode="External"/><Relationship Id="rId4" Type="http://schemas.openxmlformats.org/officeDocument/2006/relationships/image" Target="../media/image11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59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5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5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57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9.png"/><Relationship Id="rId14" Type="http://schemas.openxmlformats.org/officeDocument/2006/relationships/image" Target="../media/image6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HTML5#Plan_2014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037012" y="609600"/>
            <a:ext cx="7382341" cy="1171552"/>
          </a:xfrm>
        </p:spPr>
        <p:txBody>
          <a:bodyPr/>
          <a:lstStyle/>
          <a:p>
            <a:r>
              <a:rPr lang="en-US" dirty="0" smtClean="0"/>
              <a:t>HTML 5 Overview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4037012" y="1752600"/>
            <a:ext cx="7382341" cy="1311301"/>
          </a:xfrm>
        </p:spPr>
        <p:txBody>
          <a:bodyPr>
            <a:normAutofit/>
          </a:bodyPr>
          <a:lstStyle/>
          <a:p>
            <a:r>
              <a:rPr lang="en-US" dirty="0" smtClean="0"/>
              <a:t>Document Structure, Basic Tags, Common Elements</a:t>
            </a:r>
            <a:endParaRPr lang="en-US" dirty="0"/>
          </a:p>
        </p:txBody>
      </p:sp>
      <p:pic>
        <p:nvPicPr>
          <p:cNvPr id="102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983" y="29726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4" name="Picture 2" title="Software University Foundation">
            <a:hlinkClick r:id="rId5" tooltip="Software University Foundation"/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33" t="-11972" r="-4044" b="1048"/>
          <a:stretch/>
        </p:blipFill>
        <p:spPr bwMode="auto">
          <a:xfrm>
            <a:off x="825157" y="1887144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026" name="Picture 2" descr="http://orbitalswap.com/wp-content/uploads/2013/02/1228581-html5-css3-navigateur.pn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085012" y="4068034"/>
            <a:ext cx="4360840" cy="2085416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343400"/>
            <a:ext cx="3187613" cy="525135"/>
          </a:xfrm>
        </p:spPr>
        <p:txBody>
          <a:bodyPr/>
          <a:lstStyle/>
          <a:p>
            <a:r>
              <a:rPr lang="en-US" dirty="0" smtClean="0"/>
              <a:t>SoftUni Team</a:t>
            </a:r>
            <a:endParaRPr lang="en-US" dirty="0"/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4813299"/>
            <a:ext cx="3187614" cy="444343"/>
          </a:xfrm>
        </p:spPr>
        <p:txBody>
          <a:bodyPr/>
          <a:lstStyle/>
          <a:p>
            <a:r>
              <a:rPr lang="en-US" dirty="0"/>
              <a:t>Technical </a:t>
            </a:r>
            <a:r>
              <a:rPr lang="en-US" dirty="0" smtClean="0"/>
              <a:t>Trainers</a:t>
            </a:r>
            <a:endParaRPr lang="en-US" dirty="0"/>
          </a:p>
        </p:txBody>
      </p:sp>
      <p:sp>
        <p:nvSpPr>
          <p:cNvPr id="19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257800"/>
            <a:ext cx="3187613" cy="363552"/>
          </a:xfrm>
        </p:spPr>
        <p:txBody>
          <a:bodyPr/>
          <a:lstStyle/>
          <a:p>
            <a:r>
              <a:rPr lang="en-US" dirty="0"/>
              <a:t>Software </a:t>
            </a:r>
            <a:r>
              <a:rPr lang="en-US" dirty="0" smtClean="0"/>
              <a:t>University</a:t>
            </a:r>
            <a:endParaRPr lang="en-US" dirty="0"/>
          </a:p>
        </p:txBody>
      </p:sp>
      <p:sp>
        <p:nvSpPr>
          <p:cNvPr id="20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598962"/>
            <a:ext cx="3187613" cy="331235"/>
          </a:xfrm>
        </p:spPr>
        <p:txBody>
          <a:bodyPr/>
          <a:lstStyle/>
          <a:p>
            <a:r>
              <a:rPr lang="en-US" dirty="0">
                <a:hlinkClick r:id="rId8"/>
              </a:rPr>
              <a:t>http://</a:t>
            </a:r>
            <a:r>
              <a:rPr lang="en-US" dirty="0" smtClean="0">
                <a:hlinkClick r:id="rId8"/>
              </a:rPr>
              <a:t>softuni.bg</a:t>
            </a:r>
            <a:endParaRPr lang="en-US" dirty="0"/>
          </a:p>
        </p:txBody>
      </p:sp>
      <p:pic>
        <p:nvPicPr>
          <p:cNvPr id="11" name="Picture 10" descr="http://softuni.bg" title="SoftUni Code Wizard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351212" y="3353217"/>
            <a:ext cx="2590800" cy="284323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 rot="576164">
            <a:off x="4427806" y="3416866"/>
            <a:ext cx="3438853" cy="4062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rgbClr val="F0A22E">
                      <a:alpha val="40000"/>
                    </a:srgbClr>
                  </a:glow>
                </a:effectLst>
              </a:rPr>
              <a:t>Web Fundamentals </a:t>
            </a:r>
          </a:p>
        </p:txBody>
      </p:sp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Attributes </a:t>
            </a:r>
            <a:r>
              <a:rPr lang="en-US" dirty="0" smtClean="0"/>
              <a:t>are properties of the HTML elements</a:t>
            </a:r>
          </a:p>
          <a:p>
            <a:pPr lvl="1"/>
            <a:r>
              <a:rPr lang="en-US" dirty="0" smtClean="0"/>
              <a:t>Used to specify size, color, borders, etc…</a:t>
            </a:r>
          </a:p>
          <a:p>
            <a:pPr lvl="1"/>
            <a:r>
              <a:rPr lang="en-US" dirty="0" smtClean="0"/>
              <a:t>Has value surrounded by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" "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/>
              <a:t>or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' '</a:t>
            </a:r>
            <a:r>
              <a:rPr lang="en-US" dirty="0"/>
              <a:t> (always a string</a:t>
            </a:r>
            <a:r>
              <a:rPr lang="en-US" dirty="0" smtClean="0"/>
              <a:t>)</a:t>
            </a:r>
          </a:p>
          <a:p>
            <a:pPr lvl="1"/>
            <a:endParaRPr lang="en-US" dirty="0"/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1446212" y="3429000"/>
            <a:ext cx="9067800" cy="267416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 eaLnBrk="0" hangingPunct="0">
              <a:lnSpc>
                <a:spcPct val="9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&lt;!– makes a hyperlink to SoftUni --&gt;</a:t>
            </a:r>
          </a:p>
          <a:p>
            <a:pPr eaLnBrk="0" hangingPunct="0">
              <a:lnSpc>
                <a:spcPct val="9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 href="http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://softuni.bg"&gt;go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SoftUni&lt;/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a&gt;</a:t>
            </a:r>
          </a:p>
          <a:p>
            <a:pPr eaLnBrk="0" hangingPunct="0">
              <a:lnSpc>
                <a:spcPct val="9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&lt;!-– makes a horizontal line --&gt;</a:t>
            </a: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&lt;hr width="95%" size="3px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/&gt;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9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&lt;!-– adds an image in the web page --&gt;</a:t>
            </a: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&lt;img src="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images/SoftUni-logo.png" /&gt;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Attributes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477810" y="6553200"/>
            <a:ext cx="609441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8509112" y="4804894"/>
            <a:ext cx="2514600" cy="1031052"/>
          </a:xfrm>
          <a:prstGeom prst="wedgeRoundRectCallout">
            <a:avLst>
              <a:gd name="adj1" fmla="val -123596"/>
              <a:gd name="adj2" fmla="val -3309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Some  tags don't have closing tag</a:t>
            </a:r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8509111" y="4787827"/>
            <a:ext cx="2590800" cy="1031052"/>
          </a:xfrm>
          <a:prstGeom prst="wedgeRoundRectCallout">
            <a:avLst>
              <a:gd name="adj1" fmla="val -74336"/>
              <a:gd name="adj2" fmla="val 4481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Some  tags don't have </a:t>
            </a:r>
            <a:r>
              <a:rPr lang="en-US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s closing </a:t>
            </a:r>
            <a:r>
              <a:rPr lang="en-US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tag</a:t>
            </a:r>
          </a:p>
        </p:txBody>
      </p:sp>
    </p:spTree>
    <p:extLst>
      <p:ext uri="{BB962C8B-B14F-4D97-AF65-F5344CB8AC3E}">
        <p14:creationId xmlns:p14="http://schemas.microsoft.com/office/powerpoint/2010/main" val="805290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Most Common Attributes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721" y="1143000"/>
            <a:ext cx="11579384" cy="5410200"/>
          </a:xfrm>
        </p:spPr>
        <p:txBody>
          <a:bodyPr>
            <a:normAutofit/>
          </a:bodyPr>
          <a:lstStyle/>
          <a:p>
            <a:r>
              <a:rPr lang="en-US" dirty="0" smtClean="0"/>
              <a:t>Common attributes for every HTML element</a:t>
            </a:r>
          </a:p>
          <a:p>
            <a:pPr lvl="1"/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id</a:t>
            </a:r>
            <a:r>
              <a:rPr lang="en-US" dirty="0"/>
              <a:t> – assigns a unique element identifier (ID)</a:t>
            </a:r>
            <a:endParaRPr lang="en-US" b="1" dirty="0" smtClean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class</a:t>
            </a:r>
            <a:r>
              <a:rPr lang="en-US" dirty="0"/>
              <a:t> – assigns </a:t>
            </a:r>
            <a:r>
              <a:rPr lang="en-US" dirty="0" smtClean="0"/>
              <a:t>CSS class to styling</a:t>
            </a:r>
            <a:endParaRPr lang="en-US" b="1" dirty="0" smtClean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name</a:t>
            </a:r>
            <a:r>
              <a:rPr lang="en-US" dirty="0"/>
              <a:t> – assigns a </a:t>
            </a:r>
            <a:r>
              <a:rPr lang="en-US" dirty="0" smtClean="0"/>
              <a:t>name (for form</a:t>
            </a:r>
            <a:r>
              <a:rPr lang="bg-BG" dirty="0" smtClean="0"/>
              <a:t> </a:t>
            </a:r>
            <a:r>
              <a:rPr lang="en-US" dirty="0" smtClean="0"/>
              <a:t>elements</a:t>
            </a:r>
            <a:r>
              <a:rPr lang="bg-BG" dirty="0" smtClean="0"/>
              <a:t>)</a:t>
            </a:r>
            <a:endParaRPr lang="en-US" dirty="0" smtClean="0"/>
          </a:p>
          <a:p>
            <a:pPr lvl="1"/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style</a:t>
            </a:r>
            <a:r>
              <a:rPr lang="en-US" dirty="0"/>
              <a:t> – </a:t>
            </a:r>
            <a:r>
              <a:rPr lang="en-US" dirty="0" smtClean="0"/>
              <a:t>defines inline CSS style definitions</a:t>
            </a:r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dirty="0" smtClean="0"/>
              <a:t>Specific attributes for certain elements</a:t>
            </a:r>
          </a:p>
          <a:p>
            <a:pPr lvl="1"/>
            <a:r>
              <a:rPr lang="en-US" dirty="0" smtClean="0"/>
              <a:t>E.g. attribute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src</a:t>
            </a:r>
            <a:r>
              <a:rPr lang="en-U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 smtClean="0"/>
              <a:t>of the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img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smtClean="0"/>
              <a:t>element</a:t>
            </a:r>
          </a:p>
          <a:p>
            <a:pPr lvl="2"/>
            <a:r>
              <a:rPr lang="en-US" dirty="0" smtClean="0"/>
              <a:t>Shows the path to the image to be shown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477810" y="6553200"/>
            <a:ext cx="609441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pic>
        <p:nvPicPr>
          <p:cNvPr id="5122" name="Picture 2" descr="http://m1.behance.net/rendition/modules/73948383/disp/4a0e93e9e6009dfb95c815a31c57d606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810810" y="3505200"/>
            <a:ext cx="2667000" cy="2667000"/>
          </a:xfrm>
          <a:prstGeom prst="roundRect">
            <a:avLst>
              <a:gd name="adj" fmla="val 9503"/>
            </a:avLst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5042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Custom Attributes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721" y="1143000"/>
            <a:ext cx="11579384" cy="5410200"/>
          </a:xfrm>
        </p:spPr>
        <p:txBody>
          <a:bodyPr>
            <a:normAutofit/>
          </a:bodyPr>
          <a:lstStyle/>
          <a:p>
            <a:r>
              <a:rPr lang="en-US" dirty="0" smtClean="0"/>
              <a:t>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data-</a:t>
            </a:r>
            <a:r>
              <a:rPr lang="en-US" dirty="0" smtClean="0"/>
              <a:t> </a:t>
            </a:r>
            <a:r>
              <a:rPr lang="en-US" dirty="0"/>
              <a:t>attributes gives us the ability to embed custom data attributes on all HTML elements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dirty="0"/>
              <a:t>The stored (custom) data can then be used in the page's </a:t>
            </a:r>
            <a:r>
              <a:rPr lang="en-US" dirty="0" smtClean="0"/>
              <a:t>JavaScript.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i="1" dirty="0" smtClean="0">
                <a:solidFill>
                  <a:schemeClr val="tx2">
                    <a:lumMod val="75000"/>
                  </a:schemeClr>
                </a:solidFill>
              </a:rPr>
              <a:t>Note</a:t>
            </a:r>
            <a:r>
              <a:rPr lang="en-US" i="1" dirty="0">
                <a:solidFill>
                  <a:schemeClr val="tx2">
                    <a:lumMod val="75000"/>
                  </a:schemeClr>
                </a:solidFill>
              </a:rPr>
              <a:t>:</a:t>
            </a:r>
            <a:r>
              <a:rPr lang="en-US" i="1" dirty="0"/>
              <a:t> Custom attributes prefixed with "data-" will be completely ignored by the user agent.</a:t>
            </a:r>
            <a:endParaRPr lang="en-US" i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477810" y="6553200"/>
            <a:ext cx="609441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531812" y="3886200"/>
            <a:ext cx="9751060" cy="57629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data-my-attribute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=“MyAttribute"&gt;&lt;/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div&gt;</a:t>
            </a:r>
          </a:p>
        </p:txBody>
      </p:sp>
    </p:spTree>
    <p:extLst>
      <p:ext uri="{BB962C8B-B14F-4D97-AF65-F5344CB8AC3E}">
        <p14:creationId xmlns:p14="http://schemas.microsoft.com/office/powerpoint/2010/main" val="3836680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 Elements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721" y="1219200"/>
            <a:ext cx="11579384" cy="1428011"/>
          </a:xfrm>
        </p:spPr>
        <p:txBody>
          <a:bodyPr/>
          <a:lstStyle/>
          <a:p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HTML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elements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smtClean="0"/>
              <a:t>are tags with content</a:t>
            </a:r>
          </a:p>
          <a:p>
            <a:pPr lvl="1"/>
            <a:r>
              <a:rPr lang="en-US" dirty="0" smtClean="0"/>
              <a:t>Opening tag (+ attributes) + content + closing tag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477810" y="6553200"/>
            <a:ext cx="609441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218883" y="2809343"/>
            <a:ext cx="9751060" cy="57629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href="http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://softuni.bg"&gt;SoftUni&lt;/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a&gt;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1217612" y="3846045"/>
            <a:ext cx="9751060" cy="217673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class="item"&gt;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&lt;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img src="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books.png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/&gt;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&lt;span&gt;Books&lt;/span&gt;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&lt;/div&gt;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8990012" y="3547768"/>
            <a:ext cx="2590800" cy="713479"/>
          </a:xfrm>
          <a:prstGeom prst="wedgeRoundRectCallout">
            <a:avLst>
              <a:gd name="adj1" fmla="val -48035"/>
              <a:gd name="adj2" fmla="val -9864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HTML element</a:t>
            </a:r>
            <a:endParaRPr lang="en-US" sz="2800" b="1" noProof="1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5482272" y="3498955"/>
            <a:ext cx="2212340" cy="713479"/>
          </a:xfrm>
          <a:prstGeom prst="wedgeRoundRectCallout">
            <a:avLst>
              <a:gd name="adj1" fmla="val -71839"/>
              <a:gd name="adj2" fmla="val 3907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Opening tag</a:t>
            </a:r>
            <a:endParaRPr lang="en-US" sz="2800" b="1" noProof="1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3157229" y="5666037"/>
            <a:ext cx="2092960" cy="713479"/>
          </a:xfrm>
          <a:prstGeom prst="wedgeRoundRectCallout">
            <a:avLst>
              <a:gd name="adj1" fmla="val -72003"/>
              <a:gd name="adj2" fmla="val -3552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Closing tag</a:t>
            </a:r>
            <a:endParaRPr lang="en-US" sz="2800" b="1" noProof="1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639556" y="4436659"/>
            <a:ext cx="4648200" cy="106338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no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800" b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6475412" y="4850258"/>
            <a:ext cx="2514600" cy="1017142"/>
          </a:xfrm>
          <a:prstGeom prst="wedgeRoundRectCallout">
            <a:avLst>
              <a:gd name="adj1" fmla="val -68110"/>
              <a:gd name="adj2" fmla="val -2956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Element body (content)</a:t>
            </a:r>
            <a:endParaRPr lang="en-US" sz="2800" b="1" noProof="1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6905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1" grpId="0" animBg="1"/>
      <p:bldP spid="12" grpId="0" animBg="1"/>
      <p:bldP spid="1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2442272" y="1770200"/>
            <a:ext cx="7304281" cy="820600"/>
          </a:xfrm>
        </p:spPr>
        <p:txBody>
          <a:bodyPr/>
          <a:lstStyle/>
          <a:p>
            <a:r>
              <a:rPr lang="en-US" dirty="0"/>
              <a:t>HTML Terminology</a:t>
            </a:r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2820080" y="2707479"/>
            <a:ext cx="6548665" cy="719034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3074" name="Picture 2" descr="http://www.hospitality-school.com/wp-content/uploads/2010/07/front-office-terminology-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5177" y="3733800"/>
            <a:ext cx="4005991" cy="2324394"/>
          </a:xfrm>
          <a:prstGeom prst="roundRect">
            <a:avLst>
              <a:gd name="adj" fmla="val 6212"/>
            </a:avLst>
          </a:prstGeom>
          <a:noFill/>
          <a:ln w="19050">
            <a:solidFill>
              <a:schemeClr val="accent5">
                <a:lumMod val="60000"/>
                <a:lumOff val="40000"/>
              </a:schemeClr>
            </a:solidFill>
          </a:ln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exacterm.files.wordpress.com/2009/05/terminology-management.jpg?w=450&amp;h=32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1848" y="3824115"/>
            <a:ext cx="4005991" cy="2143764"/>
          </a:xfrm>
          <a:prstGeom prst="roundRect">
            <a:avLst>
              <a:gd name="adj" fmla="val 6212"/>
            </a:avLst>
          </a:prstGeom>
          <a:noFill/>
          <a:ln w="19050">
            <a:solidFill>
              <a:schemeClr val="accent5">
                <a:lumMod val="60000"/>
                <a:lumOff val="40000"/>
              </a:schemeClr>
            </a:solidFill>
          </a:ln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5681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203147" y="1084400"/>
            <a:ext cx="11782531" cy="820600"/>
          </a:xfrm>
        </p:spPr>
        <p:txBody>
          <a:bodyPr/>
          <a:lstStyle/>
          <a:p>
            <a:r>
              <a:rPr lang="en-US" dirty="0"/>
              <a:t>HTML Document Structure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812589" y="1981199"/>
            <a:ext cx="10563648" cy="719034"/>
          </a:xfrm>
        </p:spPr>
        <p:txBody>
          <a:bodyPr/>
          <a:lstStyle/>
          <a:p>
            <a:r>
              <a:rPr lang="en-US" dirty="0" smtClean="0"/>
              <a:t>HTML Document, Doctype, Head, Body</a:t>
            </a:r>
            <a:endParaRPr lang="en-US" dirty="0"/>
          </a:p>
        </p:txBody>
      </p:sp>
      <p:pic>
        <p:nvPicPr>
          <p:cNvPr id="6146" name="Picture 2" descr="http://2.bp.blogspot.com/-Hs23xASquRQ/TvrKT8NdZGI/AAAAAAAAAAQ/vhsE5mNL0eM/s1600/commercial_steel_building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736" y="2971800"/>
            <a:ext cx="5309576" cy="2951594"/>
          </a:xfrm>
          <a:prstGeom prst="roundRect">
            <a:avLst>
              <a:gd name="adj" fmla="val 4373"/>
            </a:avLst>
          </a:prstGeom>
          <a:noFill/>
          <a:ln w="28575">
            <a:solidFill>
              <a:schemeClr val="accent5">
                <a:lumMod val="60000"/>
                <a:lumOff val="40000"/>
              </a:schemeClr>
            </a:solidFill>
          </a:ln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ttp://www.georgehart.com/sculpture/deep-structure.jpg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067162" y="2971800"/>
            <a:ext cx="3917835" cy="2951594"/>
          </a:xfrm>
          <a:prstGeom prst="ellipse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2591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 Document Structure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Essential elements for each HTML document:</a:t>
            </a:r>
          </a:p>
          <a:p>
            <a:pPr lvl="2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h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tml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head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body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doctype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en-US" dirty="0" smtClean="0"/>
              <a:t>The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&lt;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html&gt;</a:t>
            </a:r>
            <a:r>
              <a:rPr lang="en-US" dirty="0" smtClean="0"/>
              <a:t> element</a:t>
            </a:r>
          </a:p>
          <a:p>
            <a:pPr lvl="1"/>
            <a:r>
              <a:rPr lang="en-US" dirty="0" smtClean="0"/>
              <a:t>Used to mark the start and ending of the HTML document</a:t>
            </a:r>
          </a:p>
          <a:p>
            <a:pPr lvl="1"/>
            <a:r>
              <a:rPr lang="en-US" dirty="0" smtClean="0"/>
              <a:t>All the content of the web page is inside this tag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477810" y="6553200"/>
            <a:ext cx="609441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1218883" y="4724400"/>
            <a:ext cx="9751060" cy="144780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…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</p:spTree>
    <p:extLst>
      <p:ext uri="{BB962C8B-B14F-4D97-AF65-F5344CB8AC3E}">
        <p14:creationId xmlns:p14="http://schemas.microsoft.com/office/powerpoint/2010/main" val="2447077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Head Element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721" y="1143000"/>
            <a:ext cx="11579384" cy="5410200"/>
          </a:xfrm>
        </p:spPr>
        <p:txBody>
          <a:bodyPr>
            <a:normAutofit/>
          </a:bodyPr>
          <a:lstStyle/>
          <a:p>
            <a:r>
              <a:rPr lang="en-US" dirty="0" smtClean="0"/>
              <a:t>The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&lt;head&gt;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smtClean="0"/>
              <a:t>contains markup not visible to the user</a:t>
            </a:r>
          </a:p>
          <a:p>
            <a:pPr lvl="1"/>
            <a:r>
              <a:rPr lang="en-US" dirty="0" smtClean="0"/>
              <a:t>But helps the browser to render correctly the HTML document</a:t>
            </a:r>
          </a:p>
          <a:p>
            <a:r>
              <a:rPr lang="en-US" dirty="0" smtClean="0"/>
              <a:t>What is in there?</a:t>
            </a:r>
          </a:p>
          <a:p>
            <a:pPr lvl="1"/>
            <a:r>
              <a:rPr lang="en-US" dirty="0" smtClean="0"/>
              <a:t>Styles declarations</a:t>
            </a:r>
          </a:p>
          <a:p>
            <a:pPr lvl="1"/>
            <a:r>
              <a:rPr lang="en-US" dirty="0" smtClean="0"/>
              <a:t>Scripts declarations</a:t>
            </a:r>
          </a:p>
          <a:p>
            <a:pPr lvl="1"/>
            <a:r>
              <a:rPr lang="en-US" dirty="0" smtClean="0"/>
              <a:t>Encoding specification</a:t>
            </a:r>
          </a:p>
          <a:p>
            <a:pPr lvl="1"/>
            <a:r>
              <a:rPr lang="en-US" dirty="0" smtClean="0"/>
              <a:t>Metadata definitions</a:t>
            </a:r>
          </a:p>
          <a:p>
            <a:pPr lvl="1"/>
            <a:r>
              <a:rPr lang="en-US" dirty="0" smtClean="0"/>
              <a:t>The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title</a:t>
            </a:r>
            <a:r>
              <a:rPr lang="en-US" dirty="0" smtClean="0"/>
              <a:t> tag – the text in the title (tab title) of the browser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477810" y="6553200"/>
            <a:ext cx="609441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pic>
        <p:nvPicPr>
          <p:cNvPr id="4098" name="Picture 2" descr="http://farm4.staticflickr.com/3243/2837029754_69f6f5aa44_o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0612" y="2952705"/>
            <a:ext cx="4395232" cy="2472962"/>
          </a:xfrm>
          <a:prstGeom prst="roundRect">
            <a:avLst>
              <a:gd name="adj" fmla="val 7725"/>
            </a:avLst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229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DOCTYPE and Body Element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721" y="1151120"/>
            <a:ext cx="11579384" cy="5402079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DOCTYPE</a:t>
            </a:r>
            <a:r>
              <a:rPr lang="en-US" dirty="0" smtClean="0"/>
              <a:t> declaration is kind of the validator of the page</a:t>
            </a:r>
          </a:p>
          <a:p>
            <a:pPr lvl="1"/>
            <a:r>
              <a:rPr lang="en-US" dirty="0" smtClean="0"/>
              <a:t>Tells the browser which version of HTML to use</a:t>
            </a:r>
          </a:p>
          <a:p>
            <a:pPr lvl="1"/>
            <a:r>
              <a:rPr lang="en-US" dirty="0" smtClean="0"/>
              <a:t>Prefer the HTML 5 </a:t>
            </a:r>
            <a:r>
              <a:rPr lang="en-US" noProof="1" smtClean="0"/>
              <a:t>Doctype</a:t>
            </a:r>
            <a:r>
              <a:rPr lang="en-US" dirty="0" smtClean="0"/>
              <a:t>:</a:t>
            </a:r>
          </a:p>
          <a:p>
            <a:pPr lvl="1"/>
            <a:endParaRPr lang="en-US" dirty="0" smtClean="0"/>
          </a:p>
          <a:p>
            <a:pPr>
              <a:spcBef>
                <a:spcPts val="2400"/>
              </a:spcBef>
            </a:pPr>
            <a:r>
              <a:rPr lang="en-US" dirty="0"/>
              <a:t>The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&lt;body&gt;</a:t>
            </a:r>
            <a:r>
              <a:rPr lang="en-US" dirty="0" smtClean="0"/>
              <a:t> </a:t>
            </a:r>
            <a:r>
              <a:rPr lang="en-US" dirty="0"/>
              <a:t>element contains </a:t>
            </a:r>
            <a:r>
              <a:rPr lang="en-US" dirty="0" smtClean="0"/>
              <a:t>the entire visible markup</a:t>
            </a:r>
            <a:endParaRPr lang="en-US" dirty="0"/>
          </a:p>
          <a:p>
            <a:pPr lvl="1"/>
            <a:r>
              <a:rPr lang="en-US" dirty="0"/>
              <a:t>Headings, </a:t>
            </a:r>
            <a:r>
              <a:rPr lang="en-US" dirty="0" smtClean="0"/>
              <a:t>paragraphs</a:t>
            </a:r>
            <a:r>
              <a:rPr lang="bg-BG" dirty="0" smtClean="0"/>
              <a:t>, </a:t>
            </a:r>
            <a:r>
              <a:rPr lang="en-US" dirty="0" smtClean="0"/>
              <a:t>text</a:t>
            </a:r>
            <a:r>
              <a:rPr lang="en-US" dirty="0"/>
              <a:t>, hyperlinks, images, etc…</a:t>
            </a:r>
          </a:p>
          <a:p>
            <a:pPr lvl="1"/>
            <a:r>
              <a:rPr lang="en-US" dirty="0" smtClean="0"/>
              <a:t>Forms, textboxes</a:t>
            </a:r>
            <a:r>
              <a:rPr lang="en-US" dirty="0"/>
              <a:t>, sliders, </a:t>
            </a:r>
            <a:r>
              <a:rPr lang="en-US" dirty="0" smtClean="0"/>
              <a:t>buttons, 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477810" y="6553200"/>
            <a:ext cx="609441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79718" y="3308388"/>
            <a:ext cx="10658872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&lt;!DOCTYPE html&gt;</a:t>
            </a:r>
          </a:p>
        </p:txBody>
      </p:sp>
    </p:spTree>
    <p:extLst>
      <p:ext uri="{BB962C8B-B14F-4D97-AF65-F5344CB8AC3E}">
        <p14:creationId xmlns:p14="http://schemas.microsoft.com/office/powerpoint/2010/main" val="2245065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203147" y="4529535"/>
            <a:ext cx="11782531" cy="820600"/>
          </a:xfrm>
        </p:spPr>
        <p:txBody>
          <a:bodyPr/>
          <a:lstStyle/>
          <a:p>
            <a:r>
              <a:rPr lang="en-US" dirty="0"/>
              <a:t>HTML </a:t>
            </a:r>
            <a:r>
              <a:rPr lang="en-US" dirty="0" smtClean="0"/>
              <a:t>Document Structure</a:t>
            </a:r>
            <a:endParaRPr lang="en-US" dirty="0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812589" y="5466814"/>
            <a:ext cx="10563648" cy="719034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7170" name="Picture 2" descr="http://www.architecture.com/Images/RIBATrust/RIBALibrary/Exhibitions/2007/ArchitectureGallery/Structures/CantileverStructure_530x425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244" y="1613850"/>
            <a:ext cx="3961368" cy="2383047"/>
          </a:xfrm>
          <a:prstGeom prst="roundRect">
            <a:avLst>
              <a:gd name="adj" fmla="val 6313"/>
            </a:avLst>
          </a:prstGeom>
          <a:noFill/>
          <a:ln w="28575">
            <a:solidFill>
              <a:schemeClr val="accent5">
                <a:lumMod val="60000"/>
                <a:lumOff val="4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http://t1.gstatic.com/images?q=tbn:ANd9GcTVr_Vo7od63JeKkHCFxTdkaed7Uo0_mED8j3-tPRRxn7y6vTMBcmGjW_rzR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7812" y="1613849"/>
            <a:ext cx="4240881" cy="2383047"/>
          </a:xfrm>
          <a:prstGeom prst="roundRect">
            <a:avLst>
              <a:gd name="adj" fmla="val 6313"/>
            </a:avLst>
          </a:prstGeom>
          <a:noFill/>
          <a:ln w="28575">
            <a:solidFill>
              <a:schemeClr val="accent5">
                <a:lumMod val="60000"/>
                <a:lumOff val="4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3377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 smtClean="0"/>
              <a:t>Hypertext Markup Language (HTML)</a:t>
            </a:r>
            <a:endParaRPr lang="bg-BG" dirty="0" smtClean="0"/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 smtClean="0"/>
              <a:t>HTML Terminology: Tags, Attributes, Elements</a:t>
            </a:r>
            <a:endParaRPr lang="bg-BG" dirty="0" smtClean="0"/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HTML Document Structure: </a:t>
            </a:r>
            <a:endParaRPr lang="en-US" dirty="0" smtClean="0"/>
          </a:p>
          <a:p>
            <a:pPr marL="1066693" lvl="2" indent="-457200">
              <a:lnSpc>
                <a:spcPts val="4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&lt;html&gt;, &lt;head&gt;, &lt;body&gt;, </a:t>
            </a:r>
            <a:r>
              <a:rPr lang="en-US" noProof="1" smtClean="0"/>
              <a:t>DOCTYPE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 smtClean="0"/>
              <a:t>HTML Common Elements: Text, Paragraphs,</a:t>
            </a:r>
            <a:br>
              <a:rPr lang="en-US" dirty="0" smtClean="0"/>
            </a:br>
            <a:r>
              <a:rPr lang="en-US" dirty="0" smtClean="0"/>
              <a:t>Headings, Hyperlinks, Images, Lists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 smtClean="0"/>
              <a:t>Section Elements: &lt;div&gt; and &lt;span&gt;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 smtClean="0"/>
              <a:t>Semantic Structural Tags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9012" y="1638368"/>
            <a:ext cx="3429001" cy="4421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46212" y="4773304"/>
            <a:ext cx="8938472" cy="820600"/>
          </a:xfrm>
        </p:spPr>
        <p:txBody>
          <a:bodyPr/>
          <a:lstStyle/>
          <a:p>
            <a:r>
              <a:rPr lang="en-US" dirty="0" smtClean="0"/>
              <a:t>HTML Common Elements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46212" y="5661168"/>
            <a:ext cx="8938472" cy="719034"/>
          </a:xfrm>
        </p:spPr>
        <p:txBody>
          <a:bodyPr/>
          <a:lstStyle/>
          <a:p>
            <a:r>
              <a:rPr lang="en-US" dirty="0" smtClean="0"/>
              <a:t>Used in 90% of All Internet Sites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 rot="1008642">
            <a:off x="3113442" y="1616400"/>
            <a:ext cx="9941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noProof="1" smtClean="0">
                <a:solidFill>
                  <a:srgbClr val="FF0000"/>
                </a:solidFill>
              </a:rPr>
              <a:t>&lt;div&gt;</a:t>
            </a:r>
            <a:endParaRPr lang="en-US" sz="2800" b="1" noProof="1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 rot="20516259">
            <a:off x="5231696" y="3773167"/>
            <a:ext cx="13694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noProof="1" smtClean="0">
                <a:solidFill>
                  <a:srgbClr val="92D050"/>
                </a:solidFill>
              </a:rPr>
              <a:t>&lt;script&gt;</a:t>
            </a:r>
            <a:endParaRPr lang="en-US" sz="2800" b="1" noProof="1">
              <a:solidFill>
                <a:srgbClr val="92D05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 rot="699201">
            <a:off x="2982913" y="3561264"/>
            <a:ext cx="15554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noProof="1" smtClean="0">
                <a:solidFill>
                  <a:srgbClr val="00B0F0"/>
                </a:solidFill>
              </a:rPr>
              <a:t>&lt;button&gt;</a:t>
            </a:r>
            <a:endParaRPr lang="en-US" sz="2800" b="1" noProof="1">
              <a:solidFill>
                <a:srgbClr val="00B0F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 rot="21098724">
            <a:off x="8324942" y="2937142"/>
            <a:ext cx="7152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noProof="1" smtClean="0">
                <a:solidFill>
                  <a:srgbClr val="FF3399"/>
                </a:solidFill>
              </a:rPr>
              <a:t>&lt;a&gt;</a:t>
            </a:r>
            <a:endParaRPr lang="en-US" sz="2800" b="1" noProof="1">
              <a:solidFill>
                <a:srgbClr val="FF3399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 rot="20856118">
            <a:off x="2518812" y="2744483"/>
            <a:ext cx="12490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noProof="1" smtClean="0">
                <a:solidFill>
                  <a:srgbClr val="00B050"/>
                </a:solidFill>
              </a:rPr>
              <a:t>&lt;span&gt;</a:t>
            </a:r>
            <a:endParaRPr lang="en-US" sz="2800" b="1" noProof="1">
              <a:solidFill>
                <a:srgbClr val="00B05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 rot="630690">
            <a:off x="8609258" y="2103720"/>
            <a:ext cx="7200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noProof="1" smtClean="0">
                <a:solidFill>
                  <a:srgbClr val="FFFF00"/>
                </a:solidFill>
              </a:rPr>
              <a:t>&lt;li&gt;</a:t>
            </a:r>
            <a:endParaRPr lang="en-US" sz="2800" b="1" noProof="1">
              <a:solidFill>
                <a:srgbClr val="FFFF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 rot="20050254">
            <a:off x="7046869" y="2439908"/>
            <a:ext cx="8242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noProof="1" smtClean="0"/>
              <a:t>&lt;ul&gt;</a:t>
            </a:r>
            <a:endParaRPr lang="en-US" sz="2800" b="1" noProof="1"/>
          </a:p>
        </p:txBody>
      </p:sp>
      <p:sp>
        <p:nvSpPr>
          <p:cNvPr id="11" name="TextBox 10"/>
          <p:cNvSpPr txBox="1"/>
          <p:nvPr/>
        </p:nvSpPr>
        <p:spPr>
          <a:xfrm rot="21240044">
            <a:off x="6577356" y="1295624"/>
            <a:ext cx="16161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noProof="1" smtClean="0">
                <a:solidFill>
                  <a:srgbClr val="7030A0"/>
                </a:solidFill>
              </a:rPr>
              <a:t>&lt;section&gt;</a:t>
            </a:r>
            <a:endParaRPr lang="en-US" sz="2800" b="1" noProof="1">
              <a:solidFill>
                <a:srgbClr val="7030A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 rot="21110687">
            <a:off x="5048342" y="1273853"/>
            <a:ext cx="9156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noProof="1" smtClean="0">
                <a:solidFill>
                  <a:schemeClr val="accent1">
                    <a:lumMod val="75000"/>
                  </a:schemeClr>
                </a:solidFill>
              </a:rPr>
              <a:t>&lt;h1&gt;</a:t>
            </a:r>
            <a:endParaRPr lang="en-US" sz="2800" b="1" noProof="1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 rot="255400">
            <a:off x="7375907" y="3761417"/>
            <a:ext cx="14859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noProof="1" smtClean="0">
                <a:solidFill>
                  <a:srgbClr val="ADA485"/>
                </a:solidFill>
              </a:rPr>
              <a:t>&lt;strong&gt;</a:t>
            </a:r>
            <a:endParaRPr lang="en-US" sz="2800" b="1" noProof="1">
              <a:solidFill>
                <a:srgbClr val="ADA485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 rot="826208">
            <a:off x="5320042" y="2899286"/>
            <a:ext cx="13340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noProof="1" smtClean="0">
                <a:solidFill>
                  <a:schemeClr val="tx1">
                    <a:lumMod val="75000"/>
                  </a:schemeClr>
                </a:solidFill>
              </a:rPr>
              <a:t>&lt;input&gt;</a:t>
            </a:r>
            <a:endParaRPr lang="en-US" sz="2800" b="1" noProof="1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 rot="161718">
            <a:off x="4419002" y="2139620"/>
            <a:ext cx="10935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noProof="1" smtClean="0">
                <a:solidFill>
                  <a:srgbClr val="0070C0"/>
                </a:solidFill>
              </a:rPr>
              <a:t>&lt;img&gt;</a:t>
            </a:r>
            <a:endParaRPr lang="en-US" sz="2800" b="1" noProof="1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73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315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295400"/>
            <a:ext cx="4456199" cy="51816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dirty="0" smtClean="0"/>
              <a:t>The text formatting tags modify the text inside them</a:t>
            </a:r>
          </a:p>
          <a:p>
            <a:pPr lvl="1">
              <a:defRPr/>
            </a:pPr>
            <a:r>
              <a:rPr lang="en-US" dirty="0" smtClean="0"/>
              <a:t>Ex.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&lt;b&gt;Hello&lt;/b&gt;</a:t>
            </a:r>
            <a:r>
              <a:rPr lang="en-US" dirty="0" smtClean="0"/>
              <a:t> makes the text "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Hello</a:t>
            </a:r>
            <a:r>
              <a:rPr lang="en-US" dirty="0" smtClean="0"/>
              <a:t>" bold</a:t>
            </a:r>
          </a:p>
          <a:p>
            <a:pPr lvl="1">
              <a:defRPr/>
            </a:pPr>
            <a:r>
              <a:rPr lang="en-US" dirty="0" smtClean="0"/>
              <a:t>Most of them are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deprecated </a:t>
            </a:r>
            <a:r>
              <a:rPr lang="bg-BG" dirty="0" smtClean="0">
                <a:sym typeface="Wingdings" panose="05000000000000000000" pitchFamily="2" charset="2"/>
              </a:rPr>
              <a:t>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use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CSS instead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!</a:t>
            </a:r>
          </a:p>
        </p:txBody>
      </p:sp>
      <p:sp>
        <p:nvSpPr>
          <p:cNvPr id="909314" name="Rectangle 2"/>
          <p:cNvSpPr>
            <a:spLocks noGrp="1" noChangeArrowheads="1"/>
          </p:cNvSpPr>
          <p:nvPr>
            <p:ph type="title"/>
          </p:nvPr>
        </p:nvSpPr>
        <p:spPr/>
        <p:txBody>
          <a:bodyPr anchor="ctr" anchorCtr="0">
            <a:noAutofit/>
          </a:bodyPr>
          <a:lstStyle/>
          <a:p>
            <a:pPr eaLnBrk="0" hangingPunct="0">
              <a:lnSpc>
                <a:spcPts val="4000"/>
              </a:lnSpc>
              <a:defRPr/>
            </a:pPr>
            <a:r>
              <a:rPr 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</a:rPr>
              <a:t>Text Formatting</a:t>
            </a:r>
          </a:p>
        </p:txBody>
      </p:sp>
      <p:sp>
        <p:nvSpPr>
          <p:cNvPr id="5" name="Slide Number Placeholder 3"/>
          <p:cNvSpPr txBox="1">
            <a:spLocks/>
          </p:cNvSpPr>
          <p:nvPr/>
        </p:nvSpPr>
        <p:spPr>
          <a:xfrm>
            <a:off x="11477810" y="6553200"/>
            <a:ext cx="609441" cy="228600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8452FF4-89E3-4D1B-9927-2DBDC00E58D7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srgbClr val="EBFFC2"/>
                </a:solidFill>
                <a:effectLst/>
                <a:uLnTx/>
                <a:uFillTx/>
                <a:latin typeface="Corbel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EBFFC2"/>
              </a:solidFill>
              <a:effectLst/>
              <a:uLnTx/>
              <a:uFillTx/>
              <a:latin typeface="Corbel" pitchFamily="34" charset="0"/>
              <a:ea typeface="+mn-ea"/>
              <a:cs typeface="+mn-cs"/>
            </a:endParaRPr>
          </a:p>
        </p:txBody>
      </p:sp>
      <p:graphicFrame>
        <p:nvGraphicFramePr>
          <p:cNvPr id="7" name="Group 4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83123284"/>
              </p:ext>
            </p:extLst>
          </p:nvPr>
        </p:nvGraphicFramePr>
        <p:xfrm>
          <a:off x="5180012" y="1283209"/>
          <a:ext cx="6096000" cy="4965191"/>
        </p:xfrm>
        <a:graphic>
          <a:graphicData uri="http://schemas.openxmlformats.org/drawingml/2006/table">
            <a:tbl>
              <a:tblPr/>
              <a:tblGrid>
                <a:gridCol w="3278234"/>
                <a:gridCol w="2817766"/>
              </a:tblGrid>
              <a:tr h="566359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HTML Element</a:t>
                      </a:r>
                    </a:p>
                  </a:txBody>
                  <a:tcPr marL="157466" marR="157466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C0AA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Result</a:t>
                      </a:r>
                      <a:endParaRPr kumimoji="1" lang="bg-BG" sz="2400" b="1" i="0" u="none" strike="noStrike" cap="none" normalizeH="0" baseline="0" noProof="1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157466" marR="157466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C0AA">
                        <a:alpha val="49804"/>
                      </a:srgbClr>
                    </a:solidFill>
                  </a:tcPr>
                </a:tc>
              </a:tr>
              <a:tr h="50034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</a:rPr>
                        <a:t>&lt;strong&gt;&lt;/strong&gt;</a:t>
                      </a:r>
                    </a:p>
                  </a:txBody>
                  <a:tcPr marL="157466" marR="157466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</a:rPr>
                        <a:t>strong (bold)</a:t>
                      </a:r>
                      <a:endParaRPr kumimoji="1" lang="bg-BG" sz="2400" b="1" i="0" u="none" strike="noStrike" cap="none" normalizeH="0" baseline="0" noProof="1" smtClean="0">
                        <a:ln>
                          <a:noFill/>
                        </a:ln>
                        <a:solidFill>
                          <a:schemeClr val="tx2">
                            <a:lumMod val="7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</a:endParaRPr>
                    </a:p>
                  </a:txBody>
                  <a:tcPr marL="157466" marR="157466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</a:tr>
              <a:tr h="50034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</a:rPr>
                        <a:t>&lt;em&gt;&lt;/em&gt;</a:t>
                      </a:r>
                    </a:p>
                  </a:txBody>
                  <a:tcPr marL="157466" marR="157466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0" i="1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</a:rPr>
                        <a:t>emphasized</a:t>
                      </a:r>
                    </a:p>
                  </a:txBody>
                  <a:tcPr marL="157466" marR="157466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</a:tr>
              <a:tr h="50034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</a:rPr>
                        <a:t>&lt;sub&gt;&lt;/sub&gt;</a:t>
                      </a:r>
                    </a:p>
                  </a:txBody>
                  <a:tcPr marL="157466" marR="157466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2400" b="0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  <a:cs typeface="Times New Roman" pitchFamily="18" charset="0"/>
                        </a:rPr>
                        <a:t>Sample</a:t>
                      </a:r>
                      <a:r>
                        <a:rPr kumimoji="1" lang="en-US" sz="2400" b="0" i="0" u="none" strike="noStrike" cap="none" normalizeH="0" baseline="-25000" noProof="1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  <a:cs typeface="Times New Roman" pitchFamily="18" charset="0"/>
                        </a:rPr>
                        <a:t>subscript</a:t>
                      </a:r>
                      <a:endParaRPr kumimoji="1" lang="en-US" sz="2400" b="0" i="0" u="none" strike="noStrike" cap="none" normalizeH="0" baseline="-25000" noProof="1" smtClean="0">
                        <a:ln>
                          <a:noFill/>
                        </a:ln>
                        <a:solidFill>
                          <a:schemeClr val="tx2">
                            <a:lumMod val="7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marL="157466" marR="157466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</a:tr>
              <a:tr h="50034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</a:rPr>
                        <a:t>&lt;sup&gt;&lt;/sup&gt;</a:t>
                      </a:r>
                    </a:p>
                  </a:txBody>
                  <a:tcPr marL="157466" marR="157466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0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  <a:cs typeface="Times New Roman" pitchFamily="18" charset="0"/>
                        </a:rPr>
                        <a:t>Sample</a:t>
                      </a:r>
                      <a:r>
                        <a:rPr kumimoji="1" lang="en-US" sz="2400" b="0" i="0" u="none" strike="noStrike" cap="none" normalizeH="0" baseline="30000" noProof="1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  <a:cs typeface="Times New Roman" pitchFamily="18" charset="0"/>
                        </a:rPr>
                        <a:t>superscript</a:t>
                      </a:r>
                    </a:p>
                  </a:txBody>
                  <a:tcPr marL="157466" marR="157466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</a:tr>
              <a:tr h="50034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</a:rPr>
                        <a:t>&lt;b&gt;&lt;/b&gt;</a:t>
                      </a:r>
                    </a:p>
                  </a:txBody>
                  <a:tcPr marL="157466" marR="157466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</a:rPr>
                        <a:t>bold</a:t>
                      </a:r>
                    </a:p>
                  </a:txBody>
                  <a:tcPr marL="157466" marR="157466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</a:tr>
              <a:tr h="50034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</a:rPr>
                        <a:t>&lt;i&gt;&lt;/i&gt;</a:t>
                      </a:r>
                    </a:p>
                  </a:txBody>
                  <a:tcPr marL="157466" marR="157466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0" i="1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</a:rPr>
                        <a:t>italicized</a:t>
                      </a:r>
                    </a:p>
                  </a:txBody>
                  <a:tcPr marL="157466" marR="157466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</a:tr>
              <a:tr h="50034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</a:rPr>
                        <a:t>&lt;u&gt;&lt;/u&gt;</a:t>
                      </a:r>
                    </a:p>
                  </a:txBody>
                  <a:tcPr marL="157466" marR="157466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0" i="0" u="sng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</a:rPr>
                        <a:t>underlined</a:t>
                      </a:r>
                    </a:p>
                  </a:txBody>
                  <a:tcPr marL="157466" marR="157466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</a:tr>
              <a:tr h="89644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</a:rPr>
                        <a:t>&lt;pre&gt;&lt;/pre&gt;</a:t>
                      </a:r>
                    </a:p>
                  </a:txBody>
                  <a:tcPr marL="157466" marR="157466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urier New" pitchFamily="49" charset="0"/>
                        </a:rPr>
                        <a:t>Preformatted text</a:t>
                      </a:r>
                    </a:p>
                  </a:txBody>
                  <a:tcPr marL="157466" marR="157466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91140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0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ZA" dirty="0" smtClean="0"/>
              <a:t>Some Simple Tags</a:t>
            </a:r>
            <a:endParaRPr lang="en-US" dirty="0" smtClean="0"/>
          </a:p>
        </p:txBody>
      </p:sp>
      <p:sp>
        <p:nvSpPr>
          <p:cNvPr id="857091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123825"/>
            <a:ext cx="11804822" cy="5570355"/>
          </a:xfrm>
        </p:spPr>
        <p:txBody>
          <a:bodyPr/>
          <a:lstStyle/>
          <a:p>
            <a:pPr>
              <a:lnSpc>
                <a:spcPct val="90000"/>
              </a:lnSpc>
              <a:defRPr/>
            </a:pPr>
            <a:r>
              <a:rPr lang="en-ZA" dirty="0" smtClean="0"/>
              <a:t>Hyperlink tag</a:t>
            </a:r>
          </a:p>
          <a:p>
            <a:pPr>
              <a:lnSpc>
                <a:spcPct val="90000"/>
              </a:lnSpc>
              <a:defRPr/>
            </a:pPr>
            <a:endParaRPr lang="en-ZA" dirty="0" smtClean="0"/>
          </a:p>
          <a:p>
            <a:pPr>
              <a:lnSpc>
                <a:spcPct val="90000"/>
              </a:lnSpc>
              <a:spcBef>
                <a:spcPts val="1800"/>
              </a:spcBef>
              <a:defRPr/>
            </a:pPr>
            <a:r>
              <a:rPr lang="en-ZA" dirty="0" smtClean="0"/>
              <a:t>Image tag</a:t>
            </a:r>
            <a:endParaRPr lang="en-ZA" dirty="0"/>
          </a:p>
          <a:p>
            <a:pPr>
              <a:lnSpc>
                <a:spcPct val="90000"/>
              </a:lnSpc>
              <a:defRPr/>
            </a:pPr>
            <a:endParaRPr lang="en-ZA" dirty="0" smtClean="0"/>
          </a:p>
          <a:p>
            <a:pPr>
              <a:lnSpc>
                <a:spcPct val="90000"/>
              </a:lnSpc>
              <a:spcBef>
                <a:spcPts val="1800"/>
              </a:spcBef>
              <a:defRPr/>
            </a:pPr>
            <a:r>
              <a:rPr lang="en-ZA" dirty="0" smtClean="0"/>
              <a:t>Text formatting tags</a:t>
            </a:r>
            <a:endParaRPr lang="en-US" dirty="0" smtClean="0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477810" y="6553200"/>
            <a:ext cx="609441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857092" name="Rectangle 4"/>
          <p:cNvSpPr>
            <a:spLocks noChangeArrowheads="1"/>
          </p:cNvSpPr>
          <p:nvPr/>
        </p:nvSpPr>
        <p:spPr bwMode="auto">
          <a:xfrm>
            <a:off x="785409" y="1850653"/>
            <a:ext cx="10570658" cy="4985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</a:t>
            </a:r>
            <a:r>
              <a:rPr lang="en-US" sz="24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href="http</a:t>
            </a:r>
            <a:r>
              <a:rPr lang="en-US" sz="24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://</a:t>
            </a:r>
            <a:r>
              <a:rPr lang="en-US" sz="24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www.softuni.bg" title="SoftUni"&gt;SoftUni&lt;/</a:t>
            </a:r>
            <a:r>
              <a:rPr lang="en-US" sz="24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a&gt;</a:t>
            </a:r>
          </a:p>
        </p:txBody>
      </p:sp>
      <p:sp>
        <p:nvSpPr>
          <p:cNvPr id="857093" name="Rectangle 5"/>
          <p:cNvSpPr>
            <a:spLocks noChangeArrowheads="1"/>
          </p:cNvSpPr>
          <p:nvPr/>
        </p:nvSpPr>
        <p:spPr bwMode="auto">
          <a:xfrm>
            <a:off x="790852" y="3200400"/>
            <a:ext cx="10570658" cy="4985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&lt;img src="</a:t>
            </a:r>
            <a:r>
              <a:rPr lang="en-US" sz="24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logo.gif" alt="logo" /&gt;</a:t>
            </a:r>
          </a:p>
        </p:txBody>
      </p:sp>
      <p:sp>
        <p:nvSpPr>
          <p:cNvPr id="857094" name="Rectangle 6"/>
          <p:cNvSpPr>
            <a:spLocks noChangeArrowheads="1"/>
          </p:cNvSpPr>
          <p:nvPr/>
        </p:nvSpPr>
        <p:spPr bwMode="auto">
          <a:xfrm>
            <a:off x="781554" y="4607207"/>
            <a:ext cx="10570658" cy="171739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 text is &lt;em&gt;emphasized.&lt;/em&gt;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&lt;br /&gt;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 line&lt;br /&gt;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 one is &lt;strong&gt;more emphasized.&lt;/strong&gt;</a:t>
            </a:r>
          </a:p>
        </p:txBody>
      </p:sp>
    </p:spTree>
    <p:extLst>
      <p:ext uri="{BB962C8B-B14F-4D97-AF65-F5344CB8AC3E}">
        <p14:creationId xmlns:p14="http://schemas.microsoft.com/office/powerpoint/2010/main" val="4133816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ZA" dirty="0" smtClean="0"/>
              <a:t>External hyperlink</a:t>
            </a:r>
          </a:p>
          <a:p>
            <a:endParaRPr lang="en-ZA" dirty="0"/>
          </a:p>
          <a:p>
            <a:r>
              <a:rPr lang="en-ZA" dirty="0" smtClean="0"/>
              <a:t>Local hyperlink</a:t>
            </a:r>
          </a:p>
          <a:p>
            <a:endParaRPr lang="en-ZA" dirty="0"/>
          </a:p>
          <a:p>
            <a:endParaRPr lang="en-ZA" dirty="0" smtClean="0"/>
          </a:p>
          <a:p>
            <a:pPr>
              <a:spcBef>
                <a:spcPts val="1800"/>
              </a:spcBef>
            </a:pPr>
            <a:r>
              <a:rPr lang="en-ZA" dirty="0" smtClean="0"/>
              <a:t>Relative hyperlink</a:t>
            </a:r>
          </a:p>
          <a:p>
            <a:endParaRPr lang="en-ZA" dirty="0"/>
          </a:p>
          <a:p>
            <a:endParaRPr lang="en-ZA" dirty="0" smtClean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Hyperlinks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89264" y="1939802"/>
            <a:ext cx="10562948" cy="4985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</a:t>
            </a:r>
            <a:r>
              <a:rPr lang="en-US" sz="24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href="http</a:t>
            </a:r>
            <a:r>
              <a:rPr lang="en-US" sz="24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://</a:t>
            </a:r>
            <a:r>
              <a:rPr lang="en-US" sz="24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www.softuni.bg" title="SoftUni"&gt;SoftUni&lt;/</a:t>
            </a:r>
            <a:r>
              <a:rPr lang="en-US" sz="24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a&gt;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89264" y="3329608"/>
            <a:ext cx="10562948" cy="131112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&lt;h1 id="exercises"&gt;Exercises&lt;/h1&gt;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  <a:endParaRPr lang="en-US" sz="2400" b="1" noProof="1" smtClean="0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See the &lt;a href="#exercises"&gt;exercises&lt;/</a:t>
            </a:r>
            <a:r>
              <a:rPr lang="en-US" sz="24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a&gt;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789264" y="5562600"/>
            <a:ext cx="10562948" cy="47622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href="../2</a:t>
            </a: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.%20HTML5-Overview.pptx"&gt;presentation&lt;/a&gt;</a:t>
            </a:r>
            <a:endParaRPr lang="en-US" sz="2400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4649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Images are inserted by the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</a:rPr>
              <a:t>&lt;img&gt;</a:t>
            </a:r>
            <a:r>
              <a:rPr lang="en-US" dirty="0" smtClean="0"/>
              <a:t> tag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Recommended attributes for all images:</a:t>
            </a:r>
          </a:p>
          <a:p>
            <a:pPr lvl="1"/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alt</a:t>
            </a:r>
            <a:r>
              <a:rPr lang="en-US" dirty="0" smtClean="0"/>
              <a:t> – image alternative text (acts like a description)</a:t>
            </a:r>
          </a:p>
          <a:p>
            <a:pPr lvl="1"/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title</a:t>
            </a:r>
            <a:r>
              <a:rPr lang="en-US" dirty="0" smtClean="0"/>
              <a:t> – image description (shown on mouse hover)</a:t>
            </a:r>
          </a:p>
          <a:p>
            <a:pPr lvl="1"/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width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height</a:t>
            </a:r>
            <a:r>
              <a:rPr lang="en-US" dirty="0" smtClean="0"/>
              <a:t> – the image size</a:t>
            </a:r>
          </a:p>
          <a:p>
            <a:pPr lvl="2"/>
            <a:r>
              <a:rPr lang="en-US" dirty="0" smtClean="0"/>
              <a:t>Avoid using width</a:t>
            </a:r>
            <a:r>
              <a:rPr lang="en-US" dirty="0"/>
              <a:t> </a:t>
            </a:r>
            <a:r>
              <a:rPr lang="en-US" dirty="0" smtClean="0"/>
              <a:t>and height attributes.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Use CSS instead!</a:t>
            </a:r>
          </a:p>
          <a:p>
            <a:pPr lvl="2"/>
            <a:r>
              <a:rPr lang="en-US" dirty="0" smtClean="0"/>
              <a:t>A</a:t>
            </a:r>
            <a:r>
              <a:rPr lang="en-US" dirty="0" smtClean="0">
                <a:sym typeface="Wingdings" panose="05000000000000000000" pitchFamily="2" charset="2"/>
              </a:rPr>
              <a:t>lways assign size to all images!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Images</a:t>
            </a:r>
            <a:endParaRPr lang="en-US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571550" y="2057400"/>
            <a:ext cx="11009262" cy="90486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&lt;img src="</a:t>
            </a:r>
            <a:r>
              <a:rPr lang="en-US" sz="24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logo.gif" alt="company logo"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width="150px" height="150px" </a:t>
            </a: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title="Company Slogan"</a:t>
            </a:r>
            <a:r>
              <a:rPr lang="en-US" sz="24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/&gt;</a:t>
            </a:r>
          </a:p>
        </p:txBody>
      </p:sp>
    </p:spTree>
    <p:extLst>
      <p:ext uri="{BB962C8B-B14F-4D97-AF65-F5344CB8AC3E}">
        <p14:creationId xmlns:p14="http://schemas.microsoft.com/office/powerpoint/2010/main" val="1148848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Embedded images have special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</a:rPr>
              <a:t>src</a:t>
            </a:r>
            <a:r>
              <a:rPr lang="en-US" dirty="0" smtClean="0"/>
              <a:t> attribute: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 smtClean="0"/>
          </a:p>
          <a:p>
            <a:pPr>
              <a:lnSpc>
                <a:spcPct val="100000"/>
              </a:lnSpc>
            </a:pPr>
            <a:r>
              <a:rPr lang="en-US" dirty="0" smtClean="0"/>
              <a:t>Use embedded images only as last resort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Not cached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Hard to modify / maintain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Embedded Images</a:t>
            </a:r>
            <a:endParaRPr lang="en-US" dirty="0"/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608012" y="1981200"/>
            <a:ext cx="10958400" cy="90486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&lt;img alt="Embedded Image" src="data:image/png;base64,iVBORw0KGgoAAAANSUhEUgAAADIA..." /&gt;</a:t>
            </a:r>
            <a:endParaRPr lang="en-US" sz="2400" b="1" noProof="1" smtClean="0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86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3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ZA" sz="3800" dirty="0" smtClean="0"/>
              <a:t>Headings and Paragraphs</a:t>
            </a:r>
            <a:endParaRPr lang="en-US" sz="3800" dirty="0" smtClean="0"/>
          </a:p>
        </p:txBody>
      </p:sp>
      <p:sp>
        <p:nvSpPr>
          <p:cNvPr id="869379" name="Rectangle 3"/>
          <p:cNvSpPr>
            <a:spLocks noGrp="1" noChangeArrowheads="1"/>
          </p:cNvSpPr>
          <p:nvPr>
            <p:ph idx="1"/>
          </p:nvPr>
        </p:nvSpPr>
        <p:spPr>
          <a:xfrm>
            <a:off x="303214" y="990600"/>
            <a:ext cx="11582398" cy="5480051"/>
          </a:xfrm>
        </p:spPr>
        <p:txBody>
          <a:bodyPr/>
          <a:lstStyle/>
          <a:p>
            <a:pPr>
              <a:lnSpc>
                <a:spcPct val="90000"/>
              </a:lnSpc>
              <a:spcBef>
                <a:spcPct val="20000"/>
              </a:spcBef>
              <a:defRPr/>
            </a:pPr>
            <a:r>
              <a:rPr lang="en-ZA" dirty="0" smtClean="0"/>
              <a:t>Heading Tags: </a:t>
            </a:r>
            <a:r>
              <a:rPr lang="en-ZA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&lt;h1&gt;</a:t>
            </a:r>
            <a:r>
              <a:rPr lang="en-ZA" dirty="0" smtClean="0"/>
              <a:t> – </a:t>
            </a:r>
            <a:r>
              <a:rPr lang="en-ZA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&lt;h6&gt;</a:t>
            </a:r>
          </a:p>
          <a:p>
            <a:pPr>
              <a:lnSpc>
                <a:spcPct val="90000"/>
              </a:lnSpc>
              <a:spcBef>
                <a:spcPct val="20000"/>
              </a:spcBef>
              <a:defRPr/>
            </a:pPr>
            <a:endParaRPr lang="en-ZA" dirty="0" smtClean="0"/>
          </a:p>
          <a:p>
            <a:pPr>
              <a:lnSpc>
                <a:spcPct val="90000"/>
              </a:lnSpc>
              <a:defRPr/>
            </a:pPr>
            <a:endParaRPr lang="en-ZA" dirty="0" smtClean="0"/>
          </a:p>
          <a:p>
            <a:pPr>
              <a:lnSpc>
                <a:spcPct val="100000"/>
              </a:lnSpc>
              <a:spcBef>
                <a:spcPts val="1200"/>
              </a:spcBef>
              <a:defRPr/>
            </a:pPr>
            <a:r>
              <a:rPr lang="en-ZA" dirty="0" smtClean="0"/>
              <a:t>Paragraph Tags: </a:t>
            </a:r>
            <a:r>
              <a:rPr lang="en-ZA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&lt;p&gt;</a:t>
            </a:r>
          </a:p>
          <a:p>
            <a:pPr>
              <a:lnSpc>
                <a:spcPct val="100000"/>
              </a:lnSpc>
              <a:spcBef>
                <a:spcPct val="20000"/>
              </a:spcBef>
              <a:defRPr/>
            </a:pPr>
            <a:endParaRPr lang="en-ZA" dirty="0" smtClean="0"/>
          </a:p>
          <a:p>
            <a:pPr>
              <a:lnSpc>
                <a:spcPct val="90000"/>
              </a:lnSpc>
              <a:spcBef>
                <a:spcPts val="3600"/>
              </a:spcBef>
              <a:defRPr/>
            </a:pPr>
            <a:r>
              <a:rPr lang="en-ZA" dirty="0" smtClean="0"/>
              <a:t>Sections: </a:t>
            </a:r>
            <a:r>
              <a:rPr lang="en-ZA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&lt;div&gt;</a:t>
            </a:r>
            <a:r>
              <a:rPr lang="en-ZA" dirty="0" smtClean="0"/>
              <a:t> and </a:t>
            </a:r>
            <a:r>
              <a:rPr lang="en-ZA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&lt;span&gt;</a:t>
            </a:r>
            <a:endParaRPr lang="en-US" b="1" dirty="0" smtClean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477810" y="6553200"/>
            <a:ext cx="609441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sp>
        <p:nvSpPr>
          <p:cNvPr id="869380" name="Rectangle 4"/>
          <p:cNvSpPr>
            <a:spLocks noChangeArrowheads="1"/>
          </p:cNvSpPr>
          <p:nvPr/>
        </p:nvSpPr>
        <p:spPr bwMode="auto">
          <a:xfrm>
            <a:off x="1007272" y="3713707"/>
            <a:ext cx="10165819" cy="83099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&lt;p&gt;This is my first paragraph&lt;/p&gt;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&lt;p&gt;This is my second paragraph&lt;/p&gt;</a:t>
            </a:r>
          </a:p>
        </p:txBody>
      </p:sp>
      <p:sp>
        <p:nvSpPr>
          <p:cNvPr id="869381" name="Rectangle 5"/>
          <p:cNvSpPr>
            <a:spLocks noChangeArrowheads="1"/>
          </p:cNvSpPr>
          <p:nvPr/>
        </p:nvSpPr>
        <p:spPr bwMode="auto">
          <a:xfrm>
            <a:off x="1007272" y="1649104"/>
            <a:ext cx="10165819" cy="12003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&lt;h1&gt;Heading 1&lt;/h1&gt;</a:t>
            </a:r>
            <a:endParaRPr lang="en-US" sz="2400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&lt;h2&gt;Sub heading 2&lt;/h2&gt;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&lt;h3&gt;Sub heading 3&lt;/h3&gt;</a:t>
            </a:r>
            <a:endParaRPr lang="en-US" sz="2400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69382" name="Rectangle 6"/>
          <p:cNvSpPr>
            <a:spLocks noChangeArrowheads="1"/>
          </p:cNvSpPr>
          <p:nvPr/>
        </p:nvSpPr>
        <p:spPr bwMode="auto">
          <a:xfrm>
            <a:off x="1007272" y="5382904"/>
            <a:ext cx="10165819" cy="10895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</a:t>
            </a:r>
            <a:r>
              <a:rPr lang="en-US" sz="24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style="background: skyblue;"&gt;</a:t>
            </a: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This </a:t>
            </a:r>
            <a:r>
              <a:rPr lang="en-US" sz="24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 a </a:t>
            </a:r>
            <a:r>
              <a:rPr lang="en-US" sz="24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</a:t>
            </a:r>
            <a:br>
              <a:rPr lang="en-US" sz="24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4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4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div&gt;</a:t>
            </a:r>
          </a:p>
        </p:txBody>
      </p:sp>
    </p:spTree>
    <p:extLst>
      <p:ext uri="{BB962C8B-B14F-4D97-AF65-F5344CB8AC3E}">
        <p14:creationId xmlns:p14="http://schemas.microsoft.com/office/powerpoint/2010/main" val="3486389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Ordered Lists: </a:t>
            </a:r>
            <a:r>
              <a:rPr lang="en-US" noProof="1" smtClean="0"/>
              <a:t>&lt;ol&gt;</a:t>
            </a:r>
            <a:r>
              <a:rPr lang="en-US" dirty="0" smtClean="0"/>
              <a:t> Tag</a:t>
            </a:r>
          </a:p>
        </p:txBody>
      </p:sp>
      <p:sp>
        <p:nvSpPr>
          <p:cNvPr id="921603" name="Rectangle 3"/>
          <p:cNvSpPr>
            <a:spLocks noGrp="1" noChangeArrowheads="1"/>
          </p:cNvSpPr>
          <p:nvPr>
            <p:ph idx="1"/>
          </p:nvPr>
        </p:nvSpPr>
        <p:spPr>
          <a:xfrm>
            <a:off x="304721" y="914400"/>
            <a:ext cx="11579384" cy="57150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3200" dirty="0" smtClean="0"/>
              <a:t>Create an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</a:rPr>
              <a:t>O</a:t>
            </a:r>
            <a:r>
              <a:rPr lang="en-US" sz="3200" dirty="0" smtClean="0"/>
              <a:t>rdered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</a:rPr>
              <a:t>L</a:t>
            </a:r>
            <a:r>
              <a:rPr lang="en-US" sz="3200" dirty="0" smtClean="0"/>
              <a:t>ist using </a:t>
            </a: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&lt;ol&gt;&lt;/ol&gt;</a:t>
            </a:r>
            <a:r>
              <a:rPr lang="en-US" sz="3200" dirty="0" smtClean="0"/>
              <a:t>:</a:t>
            </a:r>
            <a:endParaRPr lang="en-US" sz="3200" noProof="1" smtClean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>
              <a:defRPr/>
            </a:pPr>
            <a:endParaRPr lang="en-US" sz="3200" noProof="1" smtClean="0">
              <a:latin typeface="Courier New" pitchFamily="49" charset="0"/>
            </a:endParaRPr>
          </a:p>
          <a:p>
            <a:pPr>
              <a:defRPr/>
            </a:pPr>
            <a:endParaRPr lang="en-US" sz="3200" dirty="0" smtClean="0">
              <a:latin typeface="Courier New" pitchFamily="49" charset="0"/>
            </a:endParaRPr>
          </a:p>
          <a:p>
            <a:pPr>
              <a:defRPr/>
            </a:pPr>
            <a:endParaRPr lang="en-US" sz="3200" b="0" dirty="0" smtClean="0">
              <a:solidFill>
                <a:srgbClr val="42679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ourier New" pitchFamily="49" charset="0"/>
            </a:endParaRPr>
          </a:p>
          <a:p>
            <a:pPr>
              <a:defRPr/>
            </a:pPr>
            <a:r>
              <a:rPr lang="en-US" sz="3200" dirty="0" smtClean="0"/>
              <a:t>Attribute values for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type</a:t>
            </a:r>
            <a:r>
              <a:rPr lang="en-US" sz="3200" dirty="0" smtClean="0"/>
              <a:t> are </a:t>
            </a: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sz="3200" dirty="0" smtClean="0"/>
              <a:t>, </a:t>
            </a: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A</a:t>
            </a:r>
            <a:r>
              <a:rPr lang="en-US" sz="3200" dirty="0" smtClean="0"/>
              <a:t>, </a:t>
            </a: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a</a:t>
            </a:r>
            <a:r>
              <a:rPr lang="en-US" sz="3200" dirty="0" smtClean="0"/>
              <a:t>, </a:t>
            </a: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</a:t>
            </a:r>
            <a:r>
              <a:rPr lang="en-US" sz="3200" dirty="0" smtClean="0"/>
              <a:t>, or </a:t>
            </a: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</a:t>
            </a:r>
          </a:p>
        </p:txBody>
      </p:sp>
      <p:sp>
        <p:nvSpPr>
          <p:cNvPr id="20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477810" y="6553200"/>
            <a:ext cx="609441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sp>
        <p:nvSpPr>
          <p:cNvPr id="921620" name="Rectangle 20"/>
          <p:cNvSpPr>
            <a:spLocks noChangeArrowheads="1"/>
          </p:cNvSpPr>
          <p:nvPr/>
        </p:nvSpPr>
        <p:spPr bwMode="auto">
          <a:xfrm>
            <a:off x="910698" y="1550819"/>
            <a:ext cx="10365314" cy="195438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2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&lt;ol type="1"&gt;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2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&lt;li&gt;Java&lt;/li&gt;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2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&lt;li&gt;PHP&lt;/li&gt;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2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&lt;li&gt;</a:t>
            </a:r>
            <a:r>
              <a:rPr lang="en-US" sz="22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C++</a:t>
            </a:r>
            <a:r>
              <a:rPr lang="it-IT" sz="22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&lt;/li&gt;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2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&lt;/ol&gt;</a:t>
            </a:r>
            <a:endParaRPr lang="it-IT" sz="2200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2470" name="Text Box 6"/>
          <p:cNvSpPr txBox="1">
            <a:spLocks noChangeArrowheads="1"/>
          </p:cNvSpPr>
          <p:nvPr/>
        </p:nvSpPr>
        <p:spPr bwMode="auto">
          <a:xfrm>
            <a:off x="5063411" y="5130470"/>
            <a:ext cx="1190519" cy="1200329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457200" indent="-457200">
              <a:buFontTx/>
              <a:buAutoNum type="alphaLcPeriod"/>
            </a:pPr>
            <a:r>
              <a:rPr lang="en-US" b="1" dirty="0">
                <a:solidFill>
                  <a:schemeClr val="tx1">
                    <a:lumMod val="60000"/>
                    <a:lumOff val="40000"/>
                  </a:schemeClr>
                </a:solidFill>
              </a:rPr>
              <a:t>Java</a:t>
            </a:r>
          </a:p>
          <a:p>
            <a:pPr marL="457200" indent="-457200">
              <a:buFontTx/>
              <a:buAutoNum type="alphaLcPeriod"/>
            </a:pPr>
            <a:r>
              <a:rPr lang="en-US" b="1" dirty="0">
                <a:solidFill>
                  <a:schemeClr val="tx1">
                    <a:lumMod val="60000"/>
                    <a:lumOff val="40000"/>
                  </a:schemeClr>
                </a:solidFill>
              </a:rPr>
              <a:t>PHP</a:t>
            </a:r>
          </a:p>
          <a:p>
            <a:pPr marL="457200" indent="-457200">
              <a:buFontTx/>
              <a:buAutoNum type="alphaLcPeriod"/>
            </a:pPr>
            <a:r>
              <a:rPr lang="en-US" b="1" dirty="0">
                <a:solidFill>
                  <a:schemeClr val="tx1">
                    <a:lumMod val="60000"/>
                    <a:lumOff val="40000"/>
                  </a:schemeClr>
                </a:solidFill>
              </a:rPr>
              <a:t>C++</a:t>
            </a:r>
            <a:endParaRPr kumimoji="0" lang="en-US" sz="2400" b="1" dirty="0">
              <a:solidFill>
                <a:schemeClr val="tx1">
                  <a:lumMod val="60000"/>
                  <a:lumOff val="40000"/>
                </a:schemeClr>
              </a:solidFill>
              <a:latin typeface="+mn-lt"/>
            </a:endParaRPr>
          </a:p>
        </p:txBody>
      </p:sp>
      <p:sp>
        <p:nvSpPr>
          <p:cNvPr id="62468" name="Text Box 4"/>
          <p:cNvSpPr txBox="1">
            <a:spLocks noChangeArrowheads="1"/>
          </p:cNvSpPr>
          <p:nvPr/>
        </p:nvSpPr>
        <p:spPr bwMode="auto">
          <a:xfrm>
            <a:off x="1246293" y="4232276"/>
            <a:ext cx="1190519" cy="1200329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457200" indent="-457200" eaLnBrk="1" hangingPunct="1">
              <a:lnSpc>
                <a:spcPct val="100000"/>
              </a:lnSpc>
              <a:buFontTx/>
              <a:buAutoNum type="arabicPeriod"/>
            </a:pPr>
            <a:r>
              <a:rPr kumimoji="0" lang="en-US" sz="2400" b="1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Java</a:t>
            </a:r>
          </a:p>
          <a:p>
            <a:pPr marL="457200" indent="-457200" eaLnBrk="1" hangingPunct="1">
              <a:lnSpc>
                <a:spcPct val="100000"/>
              </a:lnSpc>
              <a:buFontTx/>
              <a:buAutoNum type="arabicPeriod"/>
            </a:pPr>
            <a:r>
              <a:rPr lang="en-US" b="1" dirty="0" smtClean="0">
                <a:solidFill>
                  <a:schemeClr val="tx1">
                    <a:lumMod val="60000"/>
                    <a:lumOff val="40000"/>
                  </a:schemeClr>
                </a:solidFill>
              </a:rPr>
              <a:t>PHP</a:t>
            </a:r>
          </a:p>
          <a:p>
            <a:pPr marL="457200" indent="-457200" eaLnBrk="1" hangingPunct="1">
              <a:lnSpc>
                <a:spcPct val="100000"/>
              </a:lnSpc>
              <a:buFontTx/>
              <a:buAutoNum type="arabicPeriod"/>
            </a:pPr>
            <a:r>
              <a:rPr kumimoji="0" lang="en-US" sz="2400" b="1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C++</a:t>
            </a:r>
            <a:endParaRPr kumimoji="0" lang="en-US" sz="2400" b="1" dirty="0">
              <a:solidFill>
                <a:schemeClr val="tx1">
                  <a:lumMod val="60000"/>
                  <a:lumOff val="40000"/>
                </a:schemeClr>
              </a:solidFill>
              <a:latin typeface="+mn-lt"/>
            </a:endParaRPr>
          </a:p>
        </p:txBody>
      </p:sp>
      <p:sp>
        <p:nvSpPr>
          <p:cNvPr id="62469" name="Text Box 5"/>
          <p:cNvSpPr txBox="1">
            <a:spLocks noChangeArrowheads="1"/>
          </p:cNvSpPr>
          <p:nvPr/>
        </p:nvSpPr>
        <p:spPr bwMode="auto">
          <a:xfrm>
            <a:off x="2988515" y="5029201"/>
            <a:ext cx="1190519" cy="1200329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457200" indent="-457200">
              <a:buFontTx/>
              <a:buAutoNum type="alphaUcPeriod"/>
            </a:pPr>
            <a:r>
              <a:rPr lang="en-US" b="1" dirty="0">
                <a:solidFill>
                  <a:schemeClr val="tx1">
                    <a:lumMod val="60000"/>
                    <a:lumOff val="40000"/>
                  </a:schemeClr>
                </a:solidFill>
              </a:rPr>
              <a:t>Java</a:t>
            </a:r>
          </a:p>
          <a:p>
            <a:pPr marL="457200" indent="-457200">
              <a:buFontTx/>
              <a:buAutoNum type="alphaUcPeriod"/>
            </a:pPr>
            <a:r>
              <a:rPr lang="en-US" b="1" dirty="0">
                <a:solidFill>
                  <a:schemeClr val="tx1">
                    <a:lumMod val="60000"/>
                    <a:lumOff val="40000"/>
                  </a:schemeClr>
                </a:solidFill>
              </a:rPr>
              <a:t>PHP</a:t>
            </a:r>
          </a:p>
          <a:p>
            <a:pPr marL="457200" indent="-457200">
              <a:buFontTx/>
              <a:buAutoNum type="alphaUcPeriod"/>
            </a:pPr>
            <a:r>
              <a:rPr lang="en-US" b="1" dirty="0">
                <a:solidFill>
                  <a:schemeClr val="tx1">
                    <a:lumMod val="60000"/>
                    <a:lumOff val="40000"/>
                  </a:schemeClr>
                </a:solidFill>
              </a:rPr>
              <a:t>C++</a:t>
            </a:r>
            <a:endParaRPr kumimoji="0" lang="en-US" sz="2400" b="1" dirty="0">
              <a:solidFill>
                <a:schemeClr val="tx1">
                  <a:lumMod val="60000"/>
                  <a:lumOff val="40000"/>
                </a:schemeClr>
              </a:solidFill>
              <a:latin typeface="+mn-lt"/>
            </a:endParaRPr>
          </a:p>
        </p:txBody>
      </p:sp>
      <p:sp>
        <p:nvSpPr>
          <p:cNvPr id="62471" name="Text Box 7"/>
          <p:cNvSpPr txBox="1">
            <a:spLocks noChangeArrowheads="1"/>
          </p:cNvSpPr>
          <p:nvPr/>
        </p:nvSpPr>
        <p:spPr bwMode="auto">
          <a:xfrm>
            <a:off x="7148910" y="5181601"/>
            <a:ext cx="1344407" cy="1200329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609600" indent="-609600">
              <a:buFontTx/>
              <a:buAutoNum type="romanUcPeriod"/>
            </a:pPr>
            <a:r>
              <a:rPr lang="en-US" b="1" dirty="0">
                <a:solidFill>
                  <a:schemeClr val="tx1">
                    <a:lumMod val="60000"/>
                    <a:lumOff val="40000"/>
                  </a:schemeClr>
                </a:solidFill>
              </a:rPr>
              <a:t>Java</a:t>
            </a:r>
          </a:p>
          <a:p>
            <a:pPr marL="609600" indent="-609600">
              <a:buFontTx/>
              <a:buAutoNum type="romanUcPeriod"/>
            </a:pPr>
            <a:r>
              <a:rPr lang="en-US" b="1" dirty="0">
                <a:solidFill>
                  <a:schemeClr val="tx1">
                    <a:lumMod val="60000"/>
                    <a:lumOff val="40000"/>
                  </a:schemeClr>
                </a:solidFill>
              </a:rPr>
              <a:t>PHP</a:t>
            </a:r>
          </a:p>
          <a:p>
            <a:pPr marL="609600" indent="-609600">
              <a:buFontTx/>
              <a:buAutoNum type="romanUcPeriod"/>
            </a:pPr>
            <a:r>
              <a:rPr lang="en-US" b="1" dirty="0">
                <a:solidFill>
                  <a:schemeClr val="tx1">
                    <a:lumMod val="60000"/>
                    <a:lumOff val="40000"/>
                  </a:schemeClr>
                </a:solidFill>
              </a:rPr>
              <a:t>C++</a:t>
            </a:r>
            <a:endParaRPr kumimoji="0" lang="en-US" sz="2400" b="1" dirty="0">
              <a:solidFill>
                <a:schemeClr val="tx1">
                  <a:lumMod val="60000"/>
                  <a:lumOff val="40000"/>
                </a:schemeClr>
              </a:solidFill>
              <a:latin typeface="+mn-lt"/>
            </a:endParaRPr>
          </a:p>
        </p:txBody>
      </p:sp>
      <p:sp>
        <p:nvSpPr>
          <p:cNvPr id="62472" name="Text Box 8"/>
          <p:cNvSpPr txBox="1">
            <a:spLocks noChangeArrowheads="1"/>
          </p:cNvSpPr>
          <p:nvPr/>
        </p:nvSpPr>
        <p:spPr bwMode="auto">
          <a:xfrm>
            <a:off x="9132621" y="4444883"/>
            <a:ext cx="1228991" cy="1200329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495300" indent="-495300">
              <a:buFontTx/>
              <a:buAutoNum type="romanLcPeriod"/>
            </a:pPr>
            <a:r>
              <a:rPr lang="en-US" b="1" dirty="0">
                <a:solidFill>
                  <a:schemeClr val="tx1">
                    <a:lumMod val="60000"/>
                    <a:lumOff val="40000"/>
                  </a:schemeClr>
                </a:solidFill>
              </a:rPr>
              <a:t>Java</a:t>
            </a:r>
          </a:p>
          <a:p>
            <a:pPr marL="495300" indent="-495300">
              <a:buFontTx/>
              <a:buAutoNum type="romanLcPeriod"/>
            </a:pPr>
            <a:r>
              <a:rPr lang="en-US" b="1" dirty="0">
                <a:solidFill>
                  <a:schemeClr val="tx1">
                    <a:lumMod val="60000"/>
                    <a:lumOff val="40000"/>
                  </a:schemeClr>
                </a:solidFill>
              </a:rPr>
              <a:t>PHP</a:t>
            </a:r>
          </a:p>
          <a:p>
            <a:pPr marL="495300" indent="-495300">
              <a:buFontTx/>
              <a:buAutoNum type="romanLcPeriod"/>
            </a:pPr>
            <a:r>
              <a:rPr lang="en-US" b="1" dirty="0">
                <a:solidFill>
                  <a:schemeClr val="tx1">
                    <a:lumMod val="60000"/>
                    <a:lumOff val="40000"/>
                  </a:schemeClr>
                </a:solidFill>
              </a:rPr>
              <a:t>C++</a:t>
            </a:r>
            <a:endParaRPr kumimoji="0" lang="en-US" sz="2400" b="1" dirty="0">
              <a:solidFill>
                <a:schemeClr val="tx1">
                  <a:lumMod val="60000"/>
                  <a:lumOff val="40000"/>
                </a:schemeClr>
              </a:solidFill>
              <a:latin typeface="+mn-lt"/>
            </a:endParaRPr>
          </a:p>
        </p:txBody>
      </p:sp>
      <p:sp>
        <p:nvSpPr>
          <p:cNvPr id="921609" name="Line 9"/>
          <p:cNvSpPr>
            <a:spLocks noChangeShapeType="1"/>
          </p:cNvSpPr>
          <p:nvPr/>
        </p:nvSpPr>
        <p:spPr bwMode="auto">
          <a:xfrm flipH="1">
            <a:off x="2523515" y="4047473"/>
            <a:ext cx="2995737" cy="748232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stealth" w="lg" len="lg"/>
          </a:ln>
          <a:effectLst/>
        </p:spPr>
        <p:txBody>
          <a:bodyPr wrap="none"/>
          <a:lstStyle/>
          <a:p>
            <a:pPr>
              <a:defRPr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21610" name="Oval 10"/>
          <p:cNvSpPr>
            <a:spLocks noChangeArrowheads="1"/>
          </p:cNvSpPr>
          <p:nvPr/>
        </p:nvSpPr>
        <p:spPr bwMode="auto">
          <a:xfrm>
            <a:off x="1099840" y="4191000"/>
            <a:ext cx="602223" cy="1333500"/>
          </a:xfrm>
          <a:prstGeom prst="ellips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21611" name="Line 11"/>
          <p:cNvSpPr>
            <a:spLocks noChangeShapeType="1"/>
          </p:cNvSpPr>
          <p:nvPr/>
        </p:nvSpPr>
        <p:spPr bwMode="auto">
          <a:xfrm flipH="1">
            <a:off x="3453106" y="4065182"/>
            <a:ext cx="2642573" cy="876724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stealth" w="lg" len="lg"/>
          </a:ln>
          <a:effectLst/>
        </p:spPr>
        <p:txBody>
          <a:bodyPr wrap="none"/>
          <a:lstStyle/>
          <a:p>
            <a:pPr>
              <a:defRPr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21612" name="Oval 12"/>
          <p:cNvSpPr>
            <a:spLocks noChangeArrowheads="1"/>
          </p:cNvSpPr>
          <p:nvPr/>
        </p:nvSpPr>
        <p:spPr bwMode="auto">
          <a:xfrm>
            <a:off x="2894012" y="4953000"/>
            <a:ext cx="559095" cy="1371600"/>
          </a:xfrm>
          <a:prstGeom prst="ellips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21613" name="Line 13"/>
          <p:cNvSpPr>
            <a:spLocks noChangeShapeType="1"/>
          </p:cNvSpPr>
          <p:nvPr/>
        </p:nvSpPr>
        <p:spPr bwMode="auto">
          <a:xfrm flipH="1">
            <a:off x="5421527" y="4059420"/>
            <a:ext cx="1117681" cy="969781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stealth" w="lg" len="lg"/>
          </a:ln>
          <a:effectLst/>
        </p:spPr>
        <p:txBody>
          <a:bodyPr wrap="none"/>
          <a:lstStyle/>
          <a:p>
            <a:pPr>
              <a:defRPr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21614" name="Oval 14"/>
          <p:cNvSpPr>
            <a:spLocks noChangeArrowheads="1"/>
          </p:cNvSpPr>
          <p:nvPr/>
        </p:nvSpPr>
        <p:spPr bwMode="auto">
          <a:xfrm>
            <a:off x="4919260" y="5094306"/>
            <a:ext cx="631856" cy="1276350"/>
          </a:xfrm>
          <a:prstGeom prst="ellips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21615" name="Line 15"/>
          <p:cNvSpPr>
            <a:spLocks noChangeShapeType="1"/>
          </p:cNvSpPr>
          <p:nvPr/>
        </p:nvSpPr>
        <p:spPr bwMode="auto">
          <a:xfrm>
            <a:off x="6944020" y="4059420"/>
            <a:ext cx="282674" cy="939816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stealth" w="lg" len="lg"/>
          </a:ln>
          <a:effectLst/>
        </p:spPr>
        <p:txBody>
          <a:bodyPr wrap="none"/>
          <a:lstStyle/>
          <a:p>
            <a:pPr>
              <a:defRPr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21616" name="Oval 16"/>
          <p:cNvSpPr>
            <a:spLocks noChangeArrowheads="1"/>
          </p:cNvSpPr>
          <p:nvPr/>
        </p:nvSpPr>
        <p:spPr bwMode="auto">
          <a:xfrm>
            <a:off x="7022120" y="5105400"/>
            <a:ext cx="659329" cy="1371600"/>
          </a:xfrm>
          <a:prstGeom prst="ellips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21617" name="Line 17"/>
          <p:cNvSpPr>
            <a:spLocks noChangeShapeType="1"/>
          </p:cNvSpPr>
          <p:nvPr/>
        </p:nvSpPr>
        <p:spPr bwMode="auto">
          <a:xfrm>
            <a:off x="7963976" y="4059419"/>
            <a:ext cx="965499" cy="588782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stealth" w="lg" len="lg"/>
          </a:ln>
          <a:effectLst/>
        </p:spPr>
        <p:txBody>
          <a:bodyPr wrap="none"/>
          <a:lstStyle/>
          <a:p>
            <a:pPr>
              <a:defRPr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21618" name="Oval 18"/>
          <p:cNvSpPr>
            <a:spLocks noChangeArrowheads="1"/>
          </p:cNvSpPr>
          <p:nvPr/>
        </p:nvSpPr>
        <p:spPr bwMode="auto">
          <a:xfrm>
            <a:off x="9016179" y="4452820"/>
            <a:ext cx="608151" cy="1260474"/>
          </a:xfrm>
          <a:prstGeom prst="ellips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51532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3900" dirty="0" smtClean="0"/>
              <a:t>Unordered Lists: </a:t>
            </a:r>
            <a:r>
              <a:rPr lang="en-US" sz="3900" noProof="1" smtClean="0"/>
              <a:t>&lt;</a:t>
            </a:r>
            <a:r>
              <a:rPr lang="en-US" sz="3900" dirty="0" smtClean="0"/>
              <a:t>u</a:t>
            </a:r>
            <a:r>
              <a:rPr lang="en-US" sz="3900" noProof="1" smtClean="0"/>
              <a:t>l&gt;</a:t>
            </a:r>
            <a:r>
              <a:rPr lang="en-US" sz="3900" dirty="0" smtClean="0"/>
              <a:t> Tag</a:t>
            </a:r>
          </a:p>
        </p:txBody>
      </p:sp>
      <p:sp>
        <p:nvSpPr>
          <p:cNvPr id="923651" name="Rectangle 3"/>
          <p:cNvSpPr>
            <a:spLocks noGrp="1" noChangeArrowheads="1"/>
          </p:cNvSpPr>
          <p:nvPr>
            <p:ph idx="1"/>
          </p:nvPr>
        </p:nvSpPr>
        <p:spPr>
          <a:xfrm>
            <a:off x="304721" y="914400"/>
            <a:ext cx="11579384" cy="5791200"/>
          </a:xfrm>
        </p:spPr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dirty="0" smtClean="0"/>
              <a:t>Create an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</a:t>
            </a:r>
            <a:r>
              <a:rPr lang="en-US" dirty="0" smtClean="0"/>
              <a:t>nordered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</a:t>
            </a:r>
            <a:r>
              <a:rPr lang="en-US" dirty="0" smtClean="0"/>
              <a:t>ist using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&lt;ul&gt;&lt;/ul&gt;</a:t>
            </a:r>
            <a:r>
              <a:rPr lang="en-US" dirty="0" smtClean="0"/>
              <a:t>:</a:t>
            </a:r>
          </a:p>
          <a:p>
            <a:pPr>
              <a:lnSpc>
                <a:spcPct val="100000"/>
              </a:lnSpc>
              <a:defRPr/>
            </a:pPr>
            <a:endParaRPr lang="en-US" dirty="0"/>
          </a:p>
          <a:p>
            <a:pPr>
              <a:lnSpc>
                <a:spcPct val="100000"/>
              </a:lnSpc>
              <a:defRPr/>
            </a:pPr>
            <a:endParaRPr lang="en-US" dirty="0" smtClean="0"/>
          </a:p>
          <a:p>
            <a:pPr>
              <a:lnSpc>
                <a:spcPct val="100000"/>
              </a:lnSpc>
              <a:defRPr/>
            </a:pPr>
            <a:endParaRPr lang="en-US" dirty="0"/>
          </a:p>
          <a:p>
            <a:pPr>
              <a:lnSpc>
                <a:spcPct val="100000"/>
              </a:lnSpc>
              <a:spcBef>
                <a:spcPts val="1800"/>
              </a:spcBef>
              <a:defRPr/>
            </a:pPr>
            <a:r>
              <a:rPr lang="en-US" dirty="0" smtClean="0"/>
              <a:t>Attribute values for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type</a:t>
            </a:r>
            <a:r>
              <a:rPr lang="en-US" dirty="0" smtClean="0"/>
              <a:t> </a:t>
            </a:r>
            <a:r>
              <a:rPr lang="en-US" dirty="0"/>
              <a:t>are</a:t>
            </a:r>
            <a:r>
              <a:rPr lang="bg-BG" dirty="0"/>
              <a:t>: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disc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circle</a:t>
            </a:r>
            <a:r>
              <a:rPr lang="en-US" dirty="0"/>
              <a:t> </a:t>
            </a:r>
            <a:r>
              <a:rPr lang="en-US" dirty="0" smtClean="0"/>
              <a:t>and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square</a:t>
            </a:r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477810" y="6553200"/>
            <a:ext cx="609441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sp>
        <p:nvSpPr>
          <p:cNvPr id="923652" name="Line 4"/>
          <p:cNvSpPr>
            <a:spLocks noChangeShapeType="1"/>
          </p:cNvSpPr>
          <p:nvPr/>
        </p:nvSpPr>
        <p:spPr bwMode="auto">
          <a:xfrm flipH="1">
            <a:off x="1752171" y="4274633"/>
            <a:ext cx="4220617" cy="504382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 type="none" w="lg" len="sm"/>
            <a:tailEnd type="stealth" w="lg" len="lg"/>
          </a:ln>
          <a:effectLst/>
        </p:spPr>
        <p:txBody>
          <a:bodyPr wrap="none"/>
          <a:lstStyle/>
          <a:p>
            <a:pPr>
              <a:defRPr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23653" name="Line 5"/>
          <p:cNvSpPr>
            <a:spLocks noChangeShapeType="1"/>
          </p:cNvSpPr>
          <p:nvPr/>
        </p:nvSpPr>
        <p:spPr bwMode="auto">
          <a:xfrm flipH="1">
            <a:off x="9142412" y="4343400"/>
            <a:ext cx="155588" cy="381000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 type="none" w="lg" len="sm"/>
            <a:tailEnd type="stealth" w="lg" len="lg"/>
          </a:ln>
          <a:effectLst/>
        </p:spPr>
        <p:txBody>
          <a:bodyPr wrap="none"/>
          <a:lstStyle/>
          <a:p>
            <a:pPr>
              <a:defRPr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23654" name="Line 6"/>
          <p:cNvSpPr>
            <a:spLocks noChangeShapeType="1"/>
          </p:cNvSpPr>
          <p:nvPr/>
        </p:nvSpPr>
        <p:spPr bwMode="auto">
          <a:xfrm flipH="1">
            <a:off x="5668066" y="4343400"/>
            <a:ext cx="1688478" cy="435615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 type="none" w="lg" len="sm"/>
            <a:tailEnd type="stealth" w="lg" len="lg"/>
          </a:ln>
          <a:effectLst/>
        </p:spPr>
        <p:txBody>
          <a:bodyPr wrap="none"/>
          <a:lstStyle/>
          <a:p>
            <a:pPr>
              <a:defRPr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3495" name="Text Box 7"/>
          <p:cNvSpPr txBox="1">
            <a:spLocks noChangeArrowheads="1"/>
          </p:cNvSpPr>
          <p:nvPr/>
        </p:nvSpPr>
        <p:spPr bwMode="auto">
          <a:xfrm>
            <a:off x="1378003" y="4800600"/>
            <a:ext cx="1309209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buFontTx/>
              <a:buChar char="•"/>
            </a:pPr>
            <a:r>
              <a:rPr kumimoji="0" lang="en-US" sz="24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  </a:t>
            </a:r>
            <a:r>
              <a:rPr kumimoji="0" lang="en-US" sz="2400" b="1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Java</a:t>
            </a:r>
            <a:endParaRPr kumimoji="0" lang="en-US" sz="2400" b="1" dirty="0">
              <a:solidFill>
                <a:schemeClr val="tx1">
                  <a:lumMod val="60000"/>
                  <a:lumOff val="40000"/>
                </a:schemeClr>
              </a:solidFill>
              <a:latin typeface="+mn-lt"/>
            </a:endParaRP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buFontTx/>
              <a:buChar char="•"/>
            </a:pPr>
            <a:r>
              <a:rPr kumimoji="0" lang="en-US" sz="24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  </a:t>
            </a:r>
            <a:r>
              <a:rPr kumimoji="0" lang="en-US" sz="2400" b="1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PHP</a:t>
            </a:r>
            <a:endParaRPr kumimoji="0" lang="en-US" sz="2400" b="1" dirty="0">
              <a:solidFill>
                <a:schemeClr val="tx1">
                  <a:lumMod val="60000"/>
                  <a:lumOff val="40000"/>
                </a:schemeClr>
              </a:solidFill>
              <a:latin typeface="+mn-lt"/>
            </a:endParaRP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buFontTx/>
              <a:buChar char="•"/>
            </a:pPr>
            <a:r>
              <a:rPr kumimoji="0" lang="en-US" sz="24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  </a:t>
            </a:r>
            <a:r>
              <a:rPr kumimoji="0" lang="en-US" sz="2400" b="1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C++</a:t>
            </a:r>
            <a:endParaRPr kumimoji="0" lang="en-US" sz="2400" b="1" dirty="0">
              <a:solidFill>
                <a:schemeClr val="tx1">
                  <a:lumMod val="60000"/>
                  <a:lumOff val="40000"/>
                </a:schemeClr>
              </a:solidFill>
              <a:latin typeface="+mn-lt"/>
            </a:endParaRPr>
          </a:p>
        </p:txBody>
      </p:sp>
      <p:sp>
        <p:nvSpPr>
          <p:cNvPr id="63496" name="Text Box 8"/>
          <p:cNvSpPr txBox="1">
            <a:spLocks noChangeArrowheads="1"/>
          </p:cNvSpPr>
          <p:nvPr/>
        </p:nvSpPr>
        <p:spPr bwMode="auto">
          <a:xfrm>
            <a:off x="5272403" y="4800600"/>
            <a:ext cx="1487738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buFontTx/>
              <a:buChar char="o"/>
            </a:pPr>
            <a:r>
              <a:rPr kumimoji="0" lang="en-US" sz="24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  </a:t>
            </a:r>
            <a:r>
              <a:rPr kumimoji="0" lang="en-US" sz="2400" b="1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Java</a:t>
            </a:r>
            <a:endParaRPr kumimoji="0" lang="en-US" sz="2400" b="1" dirty="0">
              <a:solidFill>
                <a:schemeClr val="tx1">
                  <a:lumMod val="60000"/>
                  <a:lumOff val="40000"/>
                </a:schemeClr>
              </a:solidFill>
              <a:latin typeface="+mn-lt"/>
            </a:endParaRP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buFontTx/>
              <a:buChar char="o"/>
            </a:pPr>
            <a:r>
              <a:rPr kumimoji="0" lang="en-US" sz="24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  </a:t>
            </a:r>
            <a:r>
              <a:rPr kumimoji="0" lang="en-US" sz="2400" b="1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PHP</a:t>
            </a:r>
            <a:endParaRPr kumimoji="0" lang="en-US" sz="2400" b="1" dirty="0">
              <a:solidFill>
                <a:schemeClr val="tx1">
                  <a:lumMod val="60000"/>
                  <a:lumOff val="40000"/>
                </a:schemeClr>
              </a:solidFill>
              <a:latin typeface="+mn-lt"/>
            </a:endParaRP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buFontTx/>
              <a:buChar char="o"/>
            </a:pPr>
            <a:r>
              <a:rPr kumimoji="0" lang="en-US" sz="24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  </a:t>
            </a:r>
            <a:r>
              <a:rPr kumimoji="0" lang="en-US" sz="2400" b="1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C++</a:t>
            </a:r>
            <a:endParaRPr kumimoji="0" lang="en-US" sz="2400" b="1" dirty="0">
              <a:solidFill>
                <a:schemeClr val="tx1">
                  <a:lumMod val="60000"/>
                  <a:lumOff val="40000"/>
                </a:schemeClr>
              </a:solidFill>
              <a:latin typeface="+mn-lt"/>
            </a:endParaRPr>
          </a:p>
        </p:txBody>
      </p:sp>
      <p:sp>
        <p:nvSpPr>
          <p:cNvPr id="63497" name="Text Box 9"/>
          <p:cNvSpPr txBox="1">
            <a:spLocks noChangeArrowheads="1"/>
          </p:cNvSpPr>
          <p:nvPr/>
        </p:nvSpPr>
        <p:spPr bwMode="auto">
          <a:xfrm>
            <a:off x="8889074" y="4831140"/>
            <a:ext cx="1487738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buFont typeface="Wingdings" pitchFamily="2" charset="2"/>
              <a:buChar char="§"/>
            </a:pPr>
            <a:r>
              <a:rPr kumimoji="0" lang="en-US" sz="24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  </a:t>
            </a:r>
            <a:r>
              <a:rPr kumimoji="0" lang="en-US" sz="2400" b="1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Java</a:t>
            </a:r>
            <a:endParaRPr kumimoji="0" lang="en-US" sz="2400" b="1" dirty="0">
              <a:solidFill>
                <a:schemeClr val="tx1">
                  <a:lumMod val="60000"/>
                  <a:lumOff val="40000"/>
                </a:schemeClr>
              </a:solidFill>
              <a:latin typeface="+mn-lt"/>
            </a:endParaRP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buFont typeface="Wingdings" pitchFamily="2" charset="2"/>
              <a:buChar char="§"/>
            </a:pPr>
            <a:r>
              <a:rPr kumimoji="0" lang="en-US" sz="24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  </a:t>
            </a:r>
            <a:r>
              <a:rPr kumimoji="0" lang="en-US" sz="2400" b="1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PHP</a:t>
            </a:r>
            <a:endParaRPr kumimoji="0" lang="en-US" sz="2400" b="1" dirty="0">
              <a:solidFill>
                <a:schemeClr val="tx1">
                  <a:lumMod val="60000"/>
                  <a:lumOff val="40000"/>
                </a:schemeClr>
              </a:solidFill>
              <a:latin typeface="+mn-lt"/>
            </a:endParaRP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buFont typeface="Wingdings" pitchFamily="2" charset="2"/>
              <a:buChar char="§"/>
            </a:pPr>
            <a:r>
              <a:rPr kumimoji="0" lang="en-US" sz="24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  </a:t>
            </a:r>
            <a:r>
              <a:rPr kumimoji="0" lang="en-US" sz="2400" b="1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C++</a:t>
            </a:r>
            <a:endParaRPr kumimoji="0" lang="en-US" sz="2400" b="1" dirty="0">
              <a:solidFill>
                <a:schemeClr val="tx1">
                  <a:lumMod val="60000"/>
                  <a:lumOff val="40000"/>
                </a:schemeClr>
              </a:solidFill>
              <a:latin typeface="+mn-lt"/>
            </a:endParaRPr>
          </a:p>
        </p:txBody>
      </p:sp>
      <p:sp>
        <p:nvSpPr>
          <p:cNvPr id="923658" name="Oval 10"/>
          <p:cNvSpPr>
            <a:spLocks noChangeArrowheads="1"/>
          </p:cNvSpPr>
          <p:nvPr/>
        </p:nvSpPr>
        <p:spPr bwMode="auto">
          <a:xfrm>
            <a:off x="1324667" y="4779015"/>
            <a:ext cx="427504" cy="1655762"/>
          </a:xfrm>
          <a:prstGeom prst="ellips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23659" name="Oval 11"/>
          <p:cNvSpPr>
            <a:spLocks noChangeArrowheads="1"/>
          </p:cNvSpPr>
          <p:nvPr/>
        </p:nvSpPr>
        <p:spPr bwMode="auto">
          <a:xfrm>
            <a:off x="8863838" y="4762123"/>
            <a:ext cx="408926" cy="1676400"/>
          </a:xfrm>
          <a:prstGeom prst="ellips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23660" name="Oval 12"/>
          <p:cNvSpPr>
            <a:spLocks noChangeArrowheads="1"/>
          </p:cNvSpPr>
          <p:nvPr/>
        </p:nvSpPr>
        <p:spPr bwMode="auto">
          <a:xfrm>
            <a:off x="5210867" y="4808033"/>
            <a:ext cx="457200" cy="1600200"/>
          </a:xfrm>
          <a:prstGeom prst="ellips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23662" name="Rectangle 14"/>
          <p:cNvSpPr>
            <a:spLocks noChangeArrowheads="1"/>
          </p:cNvSpPr>
          <p:nvPr/>
        </p:nvSpPr>
        <p:spPr bwMode="auto">
          <a:xfrm>
            <a:off x="810473" y="1643896"/>
            <a:ext cx="10565765" cy="195438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2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&lt;ul type="disc"&gt;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2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&lt;li&gt;Java&lt;/li&gt;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2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&lt;li&gt;PHP&lt;/li&gt;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2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&lt;li&gt;</a:t>
            </a:r>
            <a:r>
              <a:rPr lang="en-US" sz="22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C++</a:t>
            </a:r>
            <a:r>
              <a:rPr lang="it-IT" sz="22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&lt;/li&gt;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2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&lt;/ul&gt;</a:t>
            </a:r>
            <a:endParaRPr lang="it-IT" sz="2200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8869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Definition lists: &lt;dl&gt; tag</a:t>
            </a:r>
            <a:endParaRPr lang="bg-BG" smtClean="0"/>
          </a:p>
        </p:txBody>
      </p:sp>
      <p:sp>
        <p:nvSpPr>
          <p:cNvPr id="106189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dirty="0" smtClean="0"/>
              <a:t>Create definition lists using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&lt;dl&gt;</a:t>
            </a:r>
          </a:p>
          <a:p>
            <a:pPr lvl="1">
              <a:defRPr/>
            </a:pPr>
            <a:r>
              <a:rPr lang="en-US" dirty="0" smtClean="0"/>
              <a:t>Pairs of text (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&lt;dt&gt;</a:t>
            </a:r>
            <a:r>
              <a:rPr lang="en-US" dirty="0" smtClean="0"/>
              <a:t>) and associated definition (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&lt;dd&gt;</a:t>
            </a:r>
            <a:r>
              <a:rPr lang="en-US" dirty="0" smtClean="0"/>
              <a:t>)</a:t>
            </a:r>
          </a:p>
          <a:p>
            <a:pPr lvl="1">
              <a:defRPr/>
            </a:pPr>
            <a:endParaRPr lang="en-US" dirty="0" smtClean="0"/>
          </a:p>
          <a:p>
            <a:pPr lvl="1">
              <a:defRPr/>
            </a:pPr>
            <a:endParaRPr lang="en-US" dirty="0" smtClean="0"/>
          </a:p>
          <a:p>
            <a:pPr lvl="1">
              <a:defRPr/>
            </a:pPr>
            <a:endParaRPr lang="en-US" dirty="0" smtClean="0"/>
          </a:p>
          <a:p>
            <a:pPr lvl="1">
              <a:defRPr/>
            </a:pPr>
            <a:endParaRPr lang="en-US" dirty="0" smtClean="0"/>
          </a:p>
          <a:p>
            <a:pPr lvl="1">
              <a:defRPr/>
            </a:pPr>
            <a:r>
              <a:rPr lang="en-US" dirty="0" smtClean="0"/>
              <a:t>Renders without bullets</a:t>
            </a:r>
          </a:p>
          <a:p>
            <a:pPr lvl="1">
              <a:defRPr/>
            </a:pPr>
            <a:r>
              <a:rPr lang="en-US" dirty="0" smtClean="0"/>
              <a:t>Definition is indented</a:t>
            </a:r>
            <a:endParaRPr lang="bg-BG" dirty="0" smtClean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477810" y="6553200"/>
            <a:ext cx="609441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  <p:sp>
        <p:nvSpPr>
          <p:cNvPr id="1061892" name="Rectangle 4"/>
          <p:cNvSpPr>
            <a:spLocks noChangeArrowheads="1"/>
          </p:cNvSpPr>
          <p:nvPr/>
        </p:nvSpPr>
        <p:spPr bwMode="auto">
          <a:xfrm>
            <a:off x="959658" y="2514600"/>
            <a:ext cx="10269509" cy="250754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&lt;dl&gt;</a:t>
            </a:r>
          </a:p>
          <a:p>
            <a:pPr lvl="1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&lt;dt&gt;HTML&lt;/dt&gt;</a:t>
            </a:r>
          </a:p>
          <a:p>
            <a:pPr lvl="1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&lt;dd&gt;A markup language …&lt;/dd&gt;</a:t>
            </a:r>
          </a:p>
          <a:p>
            <a:pPr lvl="1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&lt;dt&gt;CSS&lt;/dt&gt;</a:t>
            </a:r>
          </a:p>
          <a:p>
            <a:pPr lvl="1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&lt;dd&gt;Language used to …&lt;/dd&gt;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&lt;/dl&gt;</a:t>
            </a:r>
          </a:p>
        </p:txBody>
      </p:sp>
    </p:spTree>
    <p:extLst>
      <p:ext uri="{BB962C8B-B14F-4D97-AF65-F5344CB8AC3E}">
        <p14:creationId xmlns:p14="http://schemas.microsoft.com/office/powerpoint/2010/main" val="140937262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5236" y="4928997"/>
            <a:ext cx="8938472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 smtClean="0"/>
              <a:t>Hypertext Markup Language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625236" y="5712544"/>
            <a:ext cx="8938472" cy="688256"/>
          </a:xfrm>
        </p:spPr>
        <p:txBody>
          <a:bodyPr/>
          <a:lstStyle/>
          <a:p>
            <a:r>
              <a:rPr lang="en-US" dirty="0" smtClean="0"/>
              <a:t>What is HTML?</a:t>
            </a:r>
            <a:endParaRPr lang="en-US" dirty="0"/>
          </a:p>
        </p:txBody>
      </p:sp>
      <p:pic>
        <p:nvPicPr>
          <p:cNvPr id="1027" name="Picture 3" descr="C:\Users\vggeo_000\Desktop\meta_name_keyword_description-ucoz-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4876" y="1193944"/>
            <a:ext cx="5638936" cy="3386706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2194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46212" y="4800600"/>
            <a:ext cx="8938472" cy="820600"/>
          </a:xfrm>
        </p:spPr>
        <p:txBody>
          <a:bodyPr/>
          <a:lstStyle/>
          <a:p>
            <a:r>
              <a:rPr lang="en-US" dirty="0" smtClean="0"/>
              <a:t>HTML Common Elements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46212" y="5754968"/>
            <a:ext cx="8938472" cy="719034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 rot="1008642">
            <a:off x="3113442" y="1616400"/>
            <a:ext cx="9941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noProof="1" smtClean="0">
                <a:solidFill>
                  <a:srgbClr val="FF0000"/>
                </a:solidFill>
              </a:rPr>
              <a:t>&lt;div&gt;</a:t>
            </a:r>
            <a:endParaRPr lang="en-US" sz="2800" b="1" noProof="1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 rot="20516259">
            <a:off x="5231696" y="3773167"/>
            <a:ext cx="13694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noProof="1" smtClean="0">
                <a:solidFill>
                  <a:srgbClr val="92D050"/>
                </a:solidFill>
              </a:rPr>
              <a:t>&lt;script&gt;</a:t>
            </a:r>
            <a:endParaRPr lang="en-US" sz="2800" b="1" noProof="1">
              <a:solidFill>
                <a:srgbClr val="92D05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 rot="699201">
            <a:off x="2982913" y="3561264"/>
            <a:ext cx="15554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noProof="1" smtClean="0">
                <a:solidFill>
                  <a:srgbClr val="00B0F0"/>
                </a:solidFill>
              </a:rPr>
              <a:t>&lt;button&gt;</a:t>
            </a:r>
            <a:endParaRPr lang="en-US" sz="2800" b="1" noProof="1">
              <a:solidFill>
                <a:srgbClr val="00B0F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 rot="21098724">
            <a:off x="8324942" y="2937142"/>
            <a:ext cx="7152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noProof="1" smtClean="0">
                <a:solidFill>
                  <a:srgbClr val="FF3399"/>
                </a:solidFill>
              </a:rPr>
              <a:t>&lt;a&gt;</a:t>
            </a:r>
            <a:endParaRPr lang="en-US" sz="2800" b="1" noProof="1">
              <a:solidFill>
                <a:srgbClr val="FF3399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 rot="20856118">
            <a:off x="2518812" y="2744483"/>
            <a:ext cx="12490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noProof="1" smtClean="0">
                <a:solidFill>
                  <a:srgbClr val="00B050"/>
                </a:solidFill>
              </a:rPr>
              <a:t>&lt;span&gt;</a:t>
            </a:r>
            <a:endParaRPr lang="en-US" sz="2800" b="1" noProof="1">
              <a:solidFill>
                <a:srgbClr val="00B05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 rot="630690">
            <a:off x="8609258" y="2103720"/>
            <a:ext cx="7200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noProof="1" smtClean="0">
                <a:solidFill>
                  <a:srgbClr val="FFFF00"/>
                </a:solidFill>
              </a:rPr>
              <a:t>&lt;li&gt;</a:t>
            </a:r>
            <a:endParaRPr lang="en-US" sz="2800" b="1" noProof="1">
              <a:solidFill>
                <a:srgbClr val="FFFF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 rot="20050254">
            <a:off x="7046869" y="2439908"/>
            <a:ext cx="8242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noProof="1" smtClean="0"/>
              <a:t>&lt;ul&gt;</a:t>
            </a:r>
            <a:endParaRPr lang="en-US" sz="2800" b="1" noProof="1"/>
          </a:p>
        </p:txBody>
      </p:sp>
      <p:sp>
        <p:nvSpPr>
          <p:cNvPr id="11" name="TextBox 10"/>
          <p:cNvSpPr txBox="1"/>
          <p:nvPr/>
        </p:nvSpPr>
        <p:spPr>
          <a:xfrm rot="21240044">
            <a:off x="6577356" y="1295624"/>
            <a:ext cx="16161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noProof="1" smtClean="0">
                <a:solidFill>
                  <a:srgbClr val="7030A0"/>
                </a:solidFill>
              </a:rPr>
              <a:t>&lt;section&gt;</a:t>
            </a:r>
            <a:endParaRPr lang="en-US" sz="2800" b="1" noProof="1">
              <a:solidFill>
                <a:srgbClr val="7030A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 rot="21110687">
            <a:off x="5048342" y="1273853"/>
            <a:ext cx="9156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noProof="1" smtClean="0">
                <a:solidFill>
                  <a:schemeClr val="accent1">
                    <a:lumMod val="75000"/>
                  </a:schemeClr>
                </a:solidFill>
              </a:rPr>
              <a:t>&lt;h1&gt;</a:t>
            </a:r>
            <a:endParaRPr lang="en-US" sz="2800" b="1" noProof="1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 rot="255400">
            <a:off x="7375907" y="3761417"/>
            <a:ext cx="14859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noProof="1" smtClean="0">
                <a:solidFill>
                  <a:srgbClr val="ADA485"/>
                </a:solidFill>
              </a:rPr>
              <a:t>&lt;strong&gt;</a:t>
            </a:r>
            <a:endParaRPr lang="en-US" sz="2800" b="1" noProof="1">
              <a:solidFill>
                <a:srgbClr val="ADA485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 rot="826208">
            <a:off x="5320042" y="2899286"/>
            <a:ext cx="13340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noProof="1" smtClean="0">
                <a:solidFill>
                  <a:schemeClr val="tx1">
                    <a:lumMod val="75000"/>
                  </a:schemeClr>
                </a:solidFill>
              </a:rPr>
              <a:t>&lt;input&gt;</a:t>
            </a:r>
            <a:endParaRPr lang="en-US" sz="2800" b="1" noProof="1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 rot="161718">
            <a:off x="4419002" y="2139620"/>
            <a:ext cx="10935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noProof="1" smtClean="0">
                <a:solidFill>
                  <a:srgbClr val="0070C0"/>
                </a:solidFill>
              </a:rPr>
              <a:t>&lt;img&gt;</a:t>
            </a:r>
            <a:endParaRPr lang="en-US" sz="2800" b="1" noProof="1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0274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812589" y="4592087"/>
            <a:ext cx="10563648" cy="820600"/>
          </a:xfrm>
        </p:spPr>
        <p:txBody>
          <a:bodyPr/>
          <a:lstStyle/>
          <a:p>
            <a:r>
              <a:rPr lang="en-US" dirty="0" smtClean="0"/>
              <a:t>Section Elements</a:t>
            </a:r>
            <a:endParaRPr lang="bg-BG" dirty="0"/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812589" y="5453166"/>
            <a:ext cx="10563648" cy="719034"/>
          </a:xfrm>
        </p:spPr>
        <p:txBody>
          <a:bodyPr/>
          <a:lstStyle/>
          <a:p>
            <a:r>
              <a:rPr lang="en-US" dirty="0" smtClean="0"/>
              <a:t>&lt;div&gt; and &lt;span&gt;</a:t>
            </a:r>
            <a:endParaRPr lang="en-US" dirty="0"/>
          </a:p>
        </p:txBody>
      </p:sp>
      <p:pic>
        <p:nvPicPr>
          <p:cNvPr id="13314" name="Picture 2" descr="http://www.instantshift.com/wp-content/uploads/2009/11/cssbm-0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08321">
            <a:off x="6363442" y="1441991"/>
            <a:ext cx="4875530" cy="2585498"/>
          </a:xfrm>
          <a:prstGeom prst="roundRect">
            <a:avLst>
              <a:gd name="adj" fmla="val 12629"/>
            </a:avLst>
          </a:prstGeom>
          <a:ln>
            <a:noFill/>
          </a:ln>
          <a:effectLst>
            <a:softEdge rad="112500"/>
          </a:effectLst>
        </p:spPr>
      </p:pic>
      <p:pic>
        <p:nvPicPr>
          <p:cNvPr id="14338" name="Picture 2" descr="http://i.expression.microsoft.com/dd326790.PixieMill03_09(en-us,MSDN.10).gi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48508">
            <a:off x="932820" y="1443932"/>
            <a:ext cx="4709364" cy="2625398"/>
          </a:xfrm>
          <a:prstGeom prst="roundRect">
            <a:avLst>
              <a:gd name="adj" fmla="val 12629"/>
            </a:avLst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98239739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The &lt;div&gt; Tag</a:t>
            </a:r>
          </a:p>
        </p:txBody>
      </p:sp>
      <p:sp>
        <p:nvSpPr>
          <p:cNvPr id="94413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ct val="30000"/>
              </a:spcBef>
              <a:defRPr/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&lt;div&gt;</a:t>
            </a:r>
            <a:r>
              <a:rPr lang="en-US" dirty="0" smtClean="0"/>
              <a:t> creates logical divisions within a page</a:t>
            </a:r>
          </a:p>
          <a:p>
            <a:pPr lvl="1">
              <a:spcBef>
                <a:spcPct val="30000"/>
              </a:spcBef>
              <a:defRPr/>
            </a:pPr>
            <a:r>
              <a:rPr lang="en-US" dirty="0" smtClean="0"/>
              <a:t>Block element (rendered as rectangle)</a:t>
            </a:r>
          </a:p>
          <a:p>
            <a:pPr lvl="1">
              <a:spcBef>
                <a:spcPct val="30000"/>
              </a:spcBef>
              <a:defRPr/>
            </a:pPr>
            <a:r>
              <a:rPr lang="en-US" dirty="0" smtClean="0"/>
              <a:t>Typically used with CSS classes</a:t>
            </a:r>
          </a:p>
          <a:p>
            <a:pPr lvl="1">
              <a:spcBef>
                <a:spcPct val="30000"/>
              </a:spcBef>
              <a:defRPr/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&lt;div&gt;</a:t>
            </a:r>
            <a:r>
              <a:rPr lang="en-US" dirty="0" smtClean="0"/>
              <a:t>s can be nested as blocks</a:t>
            </a:r>
            <a:endParaRPr lang="bg-BG" dirty="0" smtClean="0"/>
          </a:p>
          <a:p>
            <a:pPr>
              <a:spcBef>
                <a:spcPct val="30000"/>
              </a:spcBef>
              <a:defRPr/>
            </a:pPr>
            <a:r>
              <a:rPr lang="en-US" dirty="0" smtClean="0"/>
              <a:t>Example: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477810" y="6553200"/>
            <a:ext cx="609441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  <p:sp>
        <p:nvSpPr>
          <p:cNvPr id="944132" name="Rectangle 4"/>
          <p:cNvSpPr>
            <a:spLocks noChangeArrowheads="1"/>
          </p:cNvSpPr>
          <p:nvPr/>
        </p:nvSpPr>
        <p:spPr bwMode="auto">
          <a:xfrm>
            <a:off x="816821" y="4953000"/>
            <a:ext cx="10459959" cy="135421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</a:t>
            </a: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style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</a:t>
            </a: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font-size:24px; 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color:red"&gt;DIV example&lt;/div</a:t>
            </a: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endParaRPr lang="en-US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&lt;p&gt;This one is &lt;span style="color:red; font-weight:bold"&gt;only a test&lt;/span&gt;.&lt;/p&gt;</a:t>
            </a:r>
          </a:p>
        </p:txBody>
      </p:sp>
      <p:pic>
        <p:nvPicPr>
          <p:cNvPr id="7170" name="Picture 2" descr="https://test.caes.ucdavis.edu/jQueryPresentation/Images/DivSelectorHtml-div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2293" y="2261901"/>
            <a:ext cx="3434487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4236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48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062942" y="3982487"/>
            <a:ext cx="4062942" cy="8206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&lt;div&gt;</a:t>
            </a:r>
            <a:endParaRPr lang="bg-BG" dirty="0" smtClean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4062942" y="4843566"/>
            <a:ext cx="4062942" cy="719034"/>
          </a:xfrm>
        </p:spPr>
        <p:txBody>
          <a:bodyPr/>
          <a:lstStyle/>
          <a:p>
            <a:r>
              <a:rPr dirty="0" smtClean="0"/>
              <a:t>Live Demo</a:t>
            </a:r>
            <a:endParaRPr lang="bg-BG" dirty="0"/>
          </a:p>
        </p:txBody>
      </p:sp>
      <p:pic>
        <p:nvPicPr>
          <p:cNvPr id="8194" name="Picture 2" descr="http://www.insofta.com/stock-icons/xp-artistic-icons/preview/insert-div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1267" y="1240268"/>
            <a:ext cx="5043550" cy="2417331"/>
          </a:xfrm>
          <a:prstGeom prst="roundRect">
            <a:avLst>
              <a:gd name="adj" fmla="val 476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scene3d>
            <a:camera prst="perspectiveContrastingLeftFacing"/>
            <a:lightRig rig="threePt" dir="t"/>
          </a:scene3d>
        </p:spPr>
      </p:pic>
      <p:pic>
        <p:nvPicPr>
          <p:cNvPr id="8196" name="Picture 4" descr="http://www.russellheimlich.com/blog/wp-content/uploads/2009/09/death-to-div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55755">
            <a:off x="1102277" y="1249678"/>
            <a:ext cx="4568111" cy="2373911"/>
          </a:xfrm>
          <a:prstGeom prst="roundRect">
            <a:avLst>
              <a:gd name="adj" fmla="val 6275"/>
            </a:avLst>
          </a:prstGeom>
          <a:solidFill>
            <a:srgbClr val="FFFFFF">
              <a:shade val="85000"/>
            </a:srgbClr>
          </a:solidFill>
          <a:ln>
            <a:solidFill>
              <a:schemeClr val="accent5">
                <a:lumMod val="75000"/>
              </a:schemeClr>
            </a:solidFill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1266" name="Picture 2" descr="http://html5doctor.com/wp-content/uploads/2009/06/html5-after1.gif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09937">
            <a:off x="8780921" y="4710421"/>
            <a:ext cx="2019341" cy="1518686"/>
          </a:xfrm>
          <a:prstGeom prst="roundRect">
            <a:avLst>
              <a:gd name="adj" fmla="val 4847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 rot="558684">
            <a:off x="902244" y="5160260"/>
            <a:ext cx="3183717" cy="1009125"/>
          </a:xfrm>
          <a:prstGeom prst="roundRect">
            <a:avLst>
              <a:gd name="adj" fmla="val 13428"/>
            </a:avLst>
          </a:prstGeom>
          <a:solidFill>
            <a:srgbClr val="F8E19F">
              <a:alpha val="50196"/>
            </a:srgb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>
            <a:prstTxWarp prst="textDoubleWave1">
              <a:avLst/>
            </a:prstTxWarp>
            <a:spAutoFit/>
          </a:bodyPr>
          <a:lstStyle/>
          <a:p>
            <a:r>
              <a:rPr lang="en-US" sz="4400" b="1" dirty="0" smtClean="0">
                <a:latin typeface="Consolas" pitchFamily="49" charset="0"/>
                <a:cs typeface="Consolas" pitchFamily="49" charset="0"/>
              </a:rPr>
              <a:t>&lt;DIV&gt;</a:t>
            </a:r>
            <a:endParaRPr lang="en-US" sz="4400" b="1" dirty="0"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115302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The &lt;span&gt; Tag</a:t>
            </a:r>
          </a:p>
        </p:txBody>
      </p:sp>
      <p:sp>
        <p:nvSpPr>
          <p:cNvPr id="946179" name="Rectangle 3"/>
          <p:cNvSpPr>
            <a:spLocks noGrp="1" noChangeArrowheads="1"/>
          </p:cNvSpPr>
          <p:nvPr>
            <p:ph idx="1"/>
          </p:nvPr>
        </p:nvSpPr>
        <p:spPr>
          <a:xfrm>
            <a:off x="304721" y="1066800"/>
            <a:ext cx="11579384" cy="5301447"/>
          </a:xfrm>
        </p:spPr>
        <p:txBody>
          <a:bodyPr/>
          <a:lstStyle/>
          <a:p>
            <a:pPr>
              <a:defRPr/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&lt;span&gt;</a:t>
            </a:r>
            <a:r>
              <a:rPr lang="en-US" dirty="0" smtClean="0"/>
              <a:t> is inline styling element</a:t>
            </a:r>
          </a:p>
          <a:p>
            <a:pPr>
              <a:defRPr/>
            </a:pPr>
            <a:r>
              <a:rPr lang="en-US" dirty="0" smtClean="0"/>
              <a:t>Useful for modifying a specific portion of text </a:t>
            </a:r>
          </a:p>
          <a:p>
            <a:pPr lvl="1">
              <a:defRPr/>
            </a:pPr>
            <a:r>
              <a:rPr lang="en-US" dirty="0" smtClean="0"/>
              <a:t>Inline element </a:t>
            </a:r>
            <a:r>
              <a:rPr lang="en-US" dirty="0" smtClean="0">
                <a:sym typeface="Wingdings" panose="05000000000000000000" pitchFamily="2" charset="2"/>
              </a:rPr>
              <a:t> </a:t>
            </a:r>
            <a:r>
              <a:rPr lang="en-US" dirty="0" smtClean="0"/>
              <a:t>doesn't create a separate</a:t>
            </a:r>
            <a:br>
              <a:rPr lang="en-US" dirty="0" smtClean="0"/>
            </a:br>
            <a:r>
              <a:rPr lang="en-US" dirty="0" smtClean="0"/>
              <a:t>area (paragraph) in the document</a:t>
            </a:r>
          </a:p>
          <a:p>
            <a:pPr>
              <a:defRPr/>
            </a:pPr>
            <a:r>
              <a:rPr lang="en-US" dirty="0" smtClean="0"/>
              <a:t>Used to style pieces of text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477810" y="6553200"/>
            <a:ext cx="609441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  <p:sp>
        <p:nvSpPr>
          <p:cNvPr id="946180" name="Rectangle 4"/>
          <p:cNvSpPr>
            <a:spLocks noChangeArrowheads="1"/>
          </p:cNvSpPr>
          <p:nvPr/>
        </p:nvSpPr>
        <p:spPr bwMode="auto">
          <a:xfrm>
            <a:off x="912814" y="4495800"/>
            <a:ext cx="10363198" cy="172354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&lt;p&gt;This one is &lt;span style="color:red; font-weight:bold"&gt;only a test&lt;/span&gt;.&lt;/p</a:t>
            </a: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p&gt;This one is </a:t>
            </a: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another &lt;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span style</a:t>
            </a: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="font-size:32px; 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font-weight:bold</a:t>
            </a: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"&gt;TEST&lt;/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span&gt;.&lt;/p&gt;</a:t>
            </a:r>
          </a:p>
        </p:txBody>
      </p:sp>
      <p:pic>
        <p:nvPicPr>
          <p:cNvPr id="75782" name="Picture 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2648" y="1371600"/>
            <a:ext cx="2191964" cy="1495398"/>
          </a:xfrm>
          <a:prstGeom prst="roundRect">
            <a:avLst>
              <a:gd name="adj" fmla="val 273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scene3d>
            <a:camera prst="perspectiveHeroicExtremeLeftFacing"/>
            <a:lightRig rig="threePt" dir="t"/>
          </a:scene3d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1767" y="3352800"/>
            <a:ext cx="4586645" cy="578897"/>
          </a:xfrm>
          <a:prstGeom prst="roundRect">
            <a:avLst>
              <a:gd name="adj" fmla="val 14526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scene3d>
            <a:camera prst="perspectiveHeroicExtremeLeftFacing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1215260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53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437765" y="2760800"/>
            <a:ext cx="7313295" cy="8206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&lt;span&gt;</a:t>
            </a:r>
            <a:endParaRPr lang="bg-BG" dirty="0" smtClean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2437765" y="3621879"/>
            <a:ext cx="7313295" cy="719034"/>
          </a:xfrm>
        </p:spPr>
        <p:txBody>
          <a:bodyPr/>
          <a:lstStyle/>
          <a:p>
            <a:r>
              <a:rPr dirty="0" smtClean="0"/>
              <a:t>Live Demo</a:t>
            </a:r>
            <a:endParaRPr lang="bg-BG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97776">
            <a:off x="6845089" y="839061"/>
            <a:ext cx="4367662" cy="1695450"/>
          </a:xfrm>
          <a:prstGeom prst="roundRect">
            <a:avLst>
              <a:gd name="adj" fmla="val 8514"/>
            </a:avLst>
          </a:prstGeom>
          <a:noFill/>
          <a:ln>
            <a:noFill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296" y="1219200"/>
            <a:ext cx="6405467" cy="1299167"/>
          </a:xfrm>
          <a:prstGeom prst="roundRect">
            <a:avLst/>
          </a:prstGeom>
          <a:noFill/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perspectiveContrastingRightFacing"/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812588" y="4876800"/>
            <a:ext cx="10583678" cy="1131496"/>
          </a:xfrm>
          <a:prstGeom prst="roundRect">
            <a:avLst>
              <a:gd name="adj" fmla="val 23886"/>
            </a:avLst>
          </a:prstGeom>
          <a:ln w="38100">
            <a:solidFill>
              <a:schemeClr val="accent5">
                <a:lumMod val="20000"/>
                <a:lumOff val="80000"/>
                <a:alpha val="25000"/>
              </a:schemeClr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none" rtlCol="0">
            <a:prstTxWarp prst="textDoubleWave1">
              <a:avLst/>
            </a:prstTxWarp>
            <a:spAutoFit/>
          </a:bodyPr>
          <a:lstStyle/>
          <a:p>
            <a:r>
              <a:rPr lang="en-US" sz="4400" b="1" dirty="0" smtClean="0">
                <a:solidFill>
                  <a:srgbClr val="F6AF2E"/>
                </a:solidFill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  <a:latin typeface="Consolas" pitchFamily="49" charset="0"/>
                <a:cs typeface="Consolas" pitchFamily="49" charset="0"/>
              </a:rPr>
              <a:t>&lt;span&gt;some text&lt;/span&gt;</a:t>
            </a:r>
            <a:endParaRPr lang="en-US" sz="4400" b="1" dirty="0">
              <a:solidFill>
                <a:srgbClr val="F6AF2E"/>
              </a:solidFill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226707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2589" y="5504000"/>
            <a:ext cx="10563648" cy="820600"/>
          </a:xfrm>
        </p:spPr>
        <p:txBody>
          <a:bodyPr/>
          <a:lstStyle/>
          <a:p>
            <a:r>
              <a:rPr lang="en-US" dirty="0" smtClean="0"/>
              <a:t>Semantic Structural Tags</a:t>
            </a:r>
            <a:endParaRPr lang="en-US" dirty="0"/>
          </a:p>
        </p:txBody>
      </p:sp>
      <p:pic>
        <p:nvPicPr>
          <p:cNvPr id="8194" name="Picture 2" descr="http://www.smashingmagazine.com/wp-content/uploads/images/html5/html5_structur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1214" y="1077730"/>
            <a:ext cx="5486398" cy="4045270"/>
          </a:xfrm>
          <a:prstGeom prst="roundRect">
            <a:avLst>
              <a:gd name="adj" fmla="val 3563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4481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Structure of a Web Page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012208"/>
            <a:ext cx="11804822" cy="5570355"/>
          </a:xfrm>
        </p:spPr>
        <p:txBody>
          <a:bodyPr/>
          <a:lstStyle/>
          <a:p>
            <a:r>
              <a:rPr lang="en-US" dirty="0" smtClean="0"/>
              <a:t>A typical layout structure of a Web page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7214" y="1828800"/>
            <a:ext cx="8534398" cy="4572000"/>
          </a:xfrm>
          <a:prstGeom prst="roundRect">
            <a:avLst>
              <a:gd name="adj" fmla="val 643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80575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"HTML 4 and Before" Way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Using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&lt;div&gt;</a:t>
            </a:r>
            <a:r>
              <a:rPr lang="en-US" dirty="0" smtClean="0"/>
              <a:t>s with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ID</a:t>
            </a:r>
            <a:r>
              <a:rPr lang="en-US" dirty="0" smtClean="0"/>
              <a:t>s (the IDs are needed for styling)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477810" y="6553200"/>
            <a:ext cx="609441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10698" y="2154972"/>
            <a:ext cx="10365314" cy="409342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&lt;head</a:t>
            </a:r>
            <a:r>
              <a:rPr lang="en-US" sz="26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 … &lt;/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head&gt;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&lt;body&gt;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 id="header</a:t>
            </a:r>
            <a:r>
              <a:rPr lang="en-US" sz="26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 … &lt;/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&lt;div 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id="navigation</a:t>
            </a:r>
            <a:r>
              <a:rPr lang="en-US" sz="26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 … &lt;/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 id="sidebar</a:t>
            </a:r>
            <a:r>
              <a:rPr lang="en-US" sz="26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 … &lt;/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 id="content</a:t>
            </a:r>
            <a:r>
              <a:rPr lang="en-US" sz="26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 … &lt;/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 id</a:t>
            </a:r>
            <a:r>
              <a:rPr lang="en-US" sz="26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="footer"&gt; … &lt;/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&lt;/body&gt;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</p:spTree>
    <p:extLst>
      <p:ext uri="{BB962C8B-B14F-4D97-AF65-F5344CB8AC3E}">
        <p14:creationId xmlns:p14="http://schemas.microsoft.com/office/powerpoint/2010/main" val="1236310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2793273" y="4439687"/>
            <a:ext cx="6602280" cy="820600"/>
          </a:xfrm>
        </p:spPr>
        <p:txBody>
          <a:bodyPr/>
          <a:lstStyle/>
          <a:p>
            <a:r>
              <a:rPr lang="en-US" dirty="0" smtClean="0"/>
              <a:t>The HTML 4 Way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2793273" y="5300766"/>
            <a:ext cx="6602280" cy="719034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9218" name="Picture 2" descr="http://t2.gstatic.com/images?q=tbn:ANd9GcSrxqvIZjA0U9H1Q_BwBm_b4qOKOuQYF-eif49y5KQNFukISJExN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6652" y="1845999"/>
            <a:ext cx="3508560" cy="1965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http://www.ohio.edu/people/bt126509/vico361/exercise03/images/html4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7212" y="1845999"/>
            <a:ext cx="5562600" cy="1965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0251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0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Hypertext Markup Language</a:t>
            </a:r>
            <a:endParaRPr lang="bg-BG" dirty="0"/>
          </a:p>
        </p:txBody>
      </p:sp>
      <p:sp>
        <p:nvSpPr>
          <p:cNvPr id="460805" name="Rectangle 5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 lnSpcReduction="10000"/>
          </a:bodyPr>
          <a:lstStyle/>
          <a:p>
            <a:pPr>
              <a:lnSpc>
                <a:spcPts val="3600"/>
              </a:lnSpc>
            </a:pPr>
            <a:r>
              <a:rPr lang="en-US" dirty="0" smtClean="0"/>
              <a:t>HTML –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H</a:t>
            </a:r>
            <a:r>
              <a:rPr lang="en-US" dirty="0" smtClean="0"/>
              <a:t>yper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T</a:t>
            </a:r>
            <a:r>
              <a:rPr lang="en-US" dirty="0" smtClean="0"/>
              <a:t>ext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M</a:t>
            </a:r>
            <a:r>
              <a:rPr lang="en-US" dirty="0" smtClean="0"/>
              <a:t>arkup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L</a:t>
            </a:r>
            <a:r>
              <a:rPr lang="en-US" dirty="0" smtClean="0"/>
              <a:t>anguage</a:t>
            </a:r>
            <a:endParaRPr lang="en-US" dirty="0" smtClean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lvl="1">
              <a:lnSpc>
                <a:spcPts val="3600"/>
              </a:lnSpc>
            </a:pPr>
            <a:r>
              <a:rPr lang="en-US" dirty="0" smtClean="0"/>
              <a:t>A notation for describing</a:t>
            </a:r>
          </a:p>
          <a:p>
            <a:pPr lvl="2">
              <a:defRPr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document structure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/>
              <a:t>(semantic markup)</a:t>
            </a:r>
          </a:p>
          <a:p>
            <a:pPr lvl="2">
              <a:defRPr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formatting </a:t>
            </a:r>
            <a:r>
              <a:rPr lang="en-US" dirty="0"/>
              <a:t>(presentation markup</a:t>
            </a:r>
            <a:r>
              <a:rPr lang="en-US" dirty="0" smtClean="0"/>
              <a:t>)</a:t>
            </a:r>
            <a:endParaRPr lang="en-US" dirty="0"/>
          </a:p>
          <a:p>
            <a:pPr lvl="1">
              <a:lnSpc>
                <a:spcPts val="3600"/>
              </a:lnSpc>
            </a:pPr>
            <a:r>
              <a:rPr lang="en-US" dirty="0" smtClean="0"/>
              <a:t>Looks (looked?) like:</a:t>
            </a:r>
          </a:p>
          <a:p>
            <a:pPr lvl="2">
              <a:lnSpc>
                <a:spcPts val="3600"/>
              </a:lnSpc>
            </a:pPr>
            <a:r>
              <a:rPr lang="en-US" dirty="0" smtClean="0"/>
              <a:t>A Microsoft Word document</a:t>
            </a:r>
          </a:p>
          <a:p>
            <a:pPr>
              <a:defRPr/>
            </a:pPr>
            <a:r>
              <a:rPr lang="en-US" dirty="0"/>
              <a:t>The markup tags provide </a:t>
            </a:r>
            <a:r>
              <a:rPr lang="en-US" dirty="0" smtClean="0"/>
              <a:t>meta-information </a:t>
            </a:r>
            <a:r>
              <a:rPr lang="en-US" dirty="0"/>
              <a:t>about the page content </a:t>
            </a:r>
            <a:r>
              <a:rPr lang="en-US" dirty="0" smtClean="0"/>
              <a:t>and define its structure</a:t>
            </a:r>
            <a:endParaRPr lang="en-US" dirty="0"/>
          </a:p>
          <a:p>
            <a:pPr>
              <a:defRPr/>
            </a:pPr>
            <a:r>
              <a:rPr lang="en-US" dirty="0"/>
              <a:t>A HTML document consists of many </a:t>
            </a:r>
            <a:r>
              <a:rPr lang="en-US" dirty="0" smtClean="0"/>
              <a:t>tags (with nesting)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pic>
        <p:nvPicPr>
          <p:cNvPr id="2050" name="Picture 2" descr="http://www.iconhot.com/icon/png/coded/512/page-html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304212" y="1295400"/>
            <a:ext cx="2590800" cy="3061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5214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HTML 5 Way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 smtClean="0"/>
              <a:t>In HTML 5 there are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semantic</a:t>
            </a:r>
            <a:r>
              <a:rPr lang="en-US" dirty="0" smtClean="0"/>
              <a:t> tags for layout</a:t>
            </a:r>
          </a:p>
          <a:p>
            <a:pPr lvl="1"/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&lt;header&gt;</a:t>
            </a:r>
            <a:r>
              <a:rPr lang="en-US" noProof="1" smtClean="0">
                <a:solidFill>
                  <a:srgbClr val="EBFFD2"/>
                </a:solidFill>
              </a:rPr>
              <a:t>,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&lt;footer&gt;</a:t>
            </a:r>
            <a:r>
              <a:rPr lang="en-US" noProof="1" smtClean="0">
                <a:solidFill>
                  <a:srgbClr val="EBFFD2"/>
                </a:solidFill>
              </a:rPr>
              <a:t>,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&lt;nav&gt;</a:t>
            </a:r>
            <a:r>
              <a:rPr lang="en-US" noProof="1" smtClean="0">
                <a:solidFill>
                  <a:srgbClr val="EBFFD2"/>
                </a:solidFill>
              </a:rPr>
              <a:t>,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&lt;aside&gt;</a:t>
            </a:r>
            <a:r>
              <a:rPr lang="en-US" noProof="1" smtClean="0">
                <a:solidFill>
                  <a:srgbClr val="EBFFD2"/>
                </a:solidFill>
              </a:rPr>
              <a:t>,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&lt;section&gt;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477810" y="6553200"/>
            <a:ext cx="609441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912814" y="2530827"/>
            <a:ext cx="10363198" cy="378565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&lt;head</a:t>
            </a: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 … &lt;/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head&gt;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&lt;body&gt;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&lt;header&gt; … &lt;/header&gt;</a:t>
            </a:r>
            <a:endParaRPr lang="en-US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&lt;nav&gt; … &lt;/nav&gt;</a:t>
            </a:r>
            <a:endParaRPr lang="en-US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&lt;aside&gt; … &lt;/aside&gt;</a:t>
            </a:r>
            <a:endParaRPr lang="en-US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&lt;section&gt; … &lt;/section&gt;</a:t>
            </a:r>
            <a:endParaRPr lang="en-US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&lt;footer&gt; … &lt;/footer&gt;</a:t>
            </a:r>
            <a:endParaRPr lang="en-US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&lt;/body&gt;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</p:spTree>
    <p:extLst>
      <p:ext uri="{BB962C8B-B14F-4D97-AF65-F5344CB8AC3E}">
        <p14:creationId xmlns:p14="http://schemas.microsoft.com/office/powerpoint/2010/main" val="3502797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2589" y="4820687"/>
            <a:ext cx="10563648" cy="820600"/>
          </a:xfrm>
        </p:spPr>
        <p:txBody>
          <a:bodyPr/>
          <a:lstStyle/>
          <a:p>
            <a:r>
              <a:rPr lang="en-US" dirty="0" smtClean="0"/>
              <a:t>Semantic Structural Tags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2589" y="5681766"/>
            <a:ext cx="10563648" cy="719034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6146" name="Picture 2" descr="http://www.designscollage.com/wp-content/uploads/2010/07/mainh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9652" y="1143001"/>
            <a:ext cx="6009522" cy="3179610"/>
          </a:xfrm>
          <a:prstGeom prst="roundRect">
            <a:avLst>
              <a:gd name="adj" fmla="val 6370"/>
            </a:avLst>
          </a:prstGeom>
          <a:noFill/>
          <a:effectLst>
            <a:glow rad="63500">
              <a:schemeClr val="accent5">
                <a:satMod val="175000"/>
                <a:alpha val="40000"/>
              </a:schemeClr>
            </a:glow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1218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/>
          <a:lstStyle/>
          <a:p>
            <a:r>
              <a:rPr lang="en-US" dirty="0" smtClean="0"/>
              <a:t>HTML should be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well formatted</a:t>
            </a:r>
          </a:p>
          <a:p>
            <a:pPr lvl="1"/>
            <a:r>
              <a:rPr lang="en-US" dirty="0" smtClean="0"/>
              <a:t>Nested tags should be indented on the right, but not always!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Any sequence of whitespace converts to a single space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 Code Formatting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35025" y="2430279"/>
            <a:ext cx="10518776" cy="12003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class="book"&gt;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&lt;span 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class="</a:t>
            </a: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book-logo"&gt;&lt;img src="book-logo.png" /&gt;&lt;/span&gt;</a:t>
            </a:r>
            <a:endParaRPr lang="en-US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&lt;/div&gt;</a:t>
            </a:r>
            <a:endParaRPr lang="en-US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833436" y="4521438"/>
            <a:ext cx="10518776" cy="193899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class="book"&gt;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&lt;span 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class="</a:t>
            </a: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book-logo"&gt;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&lt;img src="book-logo.png" /&gt;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&lt;/span&gt;</a:t>
            </a:r>
            <a:endParaRPr lang="en-US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&lt;/div&gt;</a:t>
            </a:r>
            <a:endParaRPr lang="en-US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2741612" y="5774122"/>
            <a:ext cx="4724400" cy="570445"/>
          </a:xfrm>
          <a:prstGeom prst="wedgeRoundRectCallout">
            <a:avLst>
              <a:gd name="adj1" fmla="val -55486"/>
              <a:gd name="adj2" fmla="val -5459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We have a space after the image!</a:t>
            </a:r>
            <a:endParaRPr lang="en-US" b="1" noProof="1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5321512" y="4987656"/>
            <a:ext cx="503356" cy="33045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6434468" y="4683713"/>
            <a:ext cx="4800600" cy="648043"/>
          </a:xfrm>
          <a:prstGeom prst="wedgeRoundRectCallout">
            <a:avLst>
              <a:gd name="adj1" fmla="val -67284"/>
              <a:gd name="adj2" fmla="val 2110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We have a space before the image!</a:t>
            </a:r>
            <a:endParaRPr lang="en-US" b="1" noProof="1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912812" y="5325708"/>
            <a:ext cx="629385" cy="33045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6180957" y="5345404"/>
            <a:ext cx="482111" cy="33045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912814" y="5709138"/>
            <a:ext cx="288190" cy="33045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1810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7" grpId="0" animBg="1"/>
      <p:bldP spid="10" grpId="0" animBg="1"/>
      <p:bldP spid="11" grpId="0" animBg="1"/>
      <p:bldP spid="12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43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/>
          <a:lstStyle/>
          <a:p>
            <a:r>
              <a:rPr lang="en-US" dirty="0"/>
              <a:t>Character entities are used to display reserved characters in </a:t>
            </a:r>
            <a:r>
              <a:rPr lang="en-US" dirty="0" smtClean="0"/>
              <a:t>HTML.</a:t>
            </a:r>
          </a:p>
          <a:p>
            <a:r>
              <a:rPr lang="en-US" dirty="0"/>
              <a:t>Characters, not present on your keyboard, can also be replaced by entities</a:t>
            </a:r>
            <a:r>
              <a:rPr lang="en-US" dirty="0" smtClean="0"/>
              <a:t>.</a:t>
            </a:r>
          </a:p>
          <a:p>
            <a:r>
              <a:rPr lang="en-US" dirty="0" smtClean="0"/>
              <a:t>Entities can be presented by name </a:t>
            </a:r>
            <a:r>
              <a:rPr lang="en-US" smtClean="0"/>
              <a:t>or by </a:t>
            </a:r>
            <a:r>
              <a:rPr lang="en-US" dirty="0" smtClean="0"/>
              <a:t>number.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 Entities</a:t>
            </a:r>
            <a:endParaRPr lang="en-US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572359" y="4343400"/>
            <a:ext cx="10518776" cy="12003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defRPr/>
            </a:pP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&lt;div&gt;</a:t>
            </a:r>
          </a:p>
          <a:p>
            <a:pPr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defRPr/>
            </a:pP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&amp;lt;</a:t>
            </a: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&amp;gt;</a:t>
            </a:r>
            <a:r>
              <a:rPr lang="en-US" b="1" noProof="1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&amp;#60;</a:t>
            </a: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/div</a:t>
            </a:r>
            <a:r>
              <a:rPr lang="en-US" b="1" noProof="1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&amp;#62;</a:t>
            </a:r>
          </a:p>
          <a:p>
            <a:pPr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defRPr/>
            </a:pP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&lt;/div&gt;</a:t>
            </a:r>
            <a:endParaRPr lang="en-US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3" name="AutoShape 7"/>
          <p:cNvSpPr>
            <a:spLocks noChangeArrowheads="1"/>
          </p:cNvSpPr>
          <p:nvPr/>
        </p:nvSpPr>
        <p:spPr bwMode="auto">
          <a:xfrm>
            <a:off x="6399212" y="5257800"/>
            <a:ext cx="4800600" cy="914400"/>
          </a:xfrm>
          <a:prstGeom prst="wedgeRoundRectCallout">
            <a:avLst>
              <a:gd name="adj1" fmla="val -66756"/>
              <a:gd name="adj2" fmla="val -5946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Result will be a div with content &lt;div&gt;&lt;/div&gt; as text</a:t>
            </a:r>
            <a:endParaRPr lang="en-US" b="1" noProof="1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16" name="AutoShape 7"/>
          <p:cNvSpPr>
            <a:spLocks noChangeArrowheads="1"/>
          </p:cNvSpPr>
          <p:nvPr/>
        </p:nvSpPr>
        <p:spPr bwMode="auto">
          <a:xfrm>
            <a:off x="227012" y="5905500"/>
            <a:ext cx="1412147" cy="533400"/>
          </a:xfrm>
          <a:prstGeom prst="wedgeRoundRectCallout">
            <a:avLst>
              <a:gd name="adj1" fmla="val 26101"/>
              <a:gd name="adj2" fmla="val -20232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start (&amp;)</a:t>
            </a:r>
            <a:endParaRPr lang="en-US" b="1" noProof="1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17" name="AutoShape 7"/>
          <p:cNvSpPr>
            <a:spLocks noChangeArrowheads="1"/>
          </p:cNvSpPr>
          <p:nvPr/>
        </p:nvSpPr>
        <p:spPr bwMode="auto">
          <a:xfrm>
            <a:off x="1756104" y="5935133"/>
            <a:ext cx="1066800" cy="533400"/>
          </a:xfrm>
          <a:prstGeom prst="wedgeRoundRectCallout">
            <a:avLst>
              <a:gd name="adj1" fmla="val -51677"/>
              <a:gd name="adj2" fmla="val -20391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name</a:t>
            </a:r>
            <a:endParaRPr lang="en-US" b="1" noProof="1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18" name="AutoShape 7"/>
          <p:cNvSpPr>
            <a:spLocks noChangeArrowheads="1"/>
          </p:cNvSpPr>
          <p:nvPr/>
        </p:nvSpPr>
        <p:spPr bwMode="auto">
          <a:xfrm>
            <a:off x="2975304" y="5935133"/>
            <a:ext cx="1066800" cy="533400"/>
          </a:xfrm>
          <a:prstGeom prst="wedgeRoundRectCallout">
            <a:avLst>
              <a:gd name="adj1" fmla="val -138185"/>
              <a:gd name="adj2" fmla="val -21026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end (;)</a:t>
            </a:r>
            <a:endParaRPr lang="en-US" b="1" noProof="1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2863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6" grpId="0" animBg="1"/>
      <p:bldP spid="17" grpId="0" animBg="1"/>
      <p:bldP spid="18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 Tips and Practices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Have the correct vision and attitude towards HTML</a:t>
            </a:r>
          </a:p>
          <a:p>
            <a:pPr lvl="1"/>
            <a:r>
              <a:rPr lang="en-US" dirty="0" smtClean="0"/>
              <a:t>HTML is only about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structure</a:t>
            </a:r>
            <a:r>
              <a:rPr lang="en-US" dirty="0" smtClean="0"/>
              <a:t>, not appearance</a:t>
            </a:r>
          </a:p>
          <a:p>
            <a:pPr lvl="1"/>
            <a:r>
              <a:rPr lang="en-US" dirty="0" smtClean="0"/>
              <a:t>Browsers tolerate invalid HTML code and parse errors</a:t>
            </a:r>
          </a:p>
          <a:p>
            <a:pPr lvl="2"/>
            <a:r>
              <a:rPr lang="en-US" dirty="0" smtClean="0"/>
              <a:t>You should always write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correct HTML</a:t>
            </a:r>
            <a:endParaRPr lang="en-US" dirty="0" smtClean="0"/>
          </a:p>
          <a:p>
            <a:pPr lvl="2"/>
            <a:r>
              <a:rPr lang="en-US" dirty="0" smtClean="0"/>
              <a:t>Format your HTML code</a:t>
            </a:r>
          </a:p>
          <a:p>
            <a:pPr lvl="1"/>
            <a:r>
              <a:rPr lang="en-US" dirty="0" smtClean="0"/>
              <a:t>Always think about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semantics</a:t>
            </a:r>
          </a:p>
          <a:p>
            <a:r>
              <a:rPr lang="en-US" dirty="0" smtClean="0"/>
              <a:t>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W3C HTML Validator</a:t>
            </a:r>
            <a:r>
              <a:rPr lang="en-US" dirty="0" smtClean="0"/>
              <a:t> is a way to validate your HTML</a:t>
            </a:r>
          </a:p>
          <a:p>
            <a:pPr lvl="1"/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validator.w3.org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477810" y="6553200"/>
            <a:ext cx="609441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846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2" y="1066800"/>
            <a:ext cx="11804821" cy="557035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000" dirty="0" smtClean="0"/>
              <a:t>HTML describe 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structured content </a:t>
            </a:r>
            <a:r>
              <a:rPr lang="en-US" sz="3000" dirty="0" smtClean="0"/>
              <a:t>(text, images, tables, figures, etc.)</a:t>
            </a:r>
            <a:br>
              <a:rPr lang="en-US" sz="3000" dirty="0" smtClean="0"/>
            </a:br>
            <a:r>
              <a:rPr lang="en-US" sz="3000" dirty="0" smtClean="0"/>
              <a:t>in HTML elements</a:t>
            </a:r>
          </a:p>
          <a:p>
            <a:pPr>
              <a:lnSpc>
                <a:spcPct val="100000"/>
              </a:lnSpc>
            </a:pPr>
            <a:r>
              <a:rPr lang="en-US" sz="3000" dirty="0" smtClean="0"/>
              <a:t>Elements consist of 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open / closing tag + content</a:t>
            </a:r>
          </a:p>
          <a:p>
            <a:pPr>
              <a:lnSpc>
                <a:spcPct val="100000"/>
              </a:lnSpc>
            </a:pPr>
            <a:r>
              <a:rPr lang="en-US" sz="3000" dirty="0" smtClean="0"/>
              <a:t>HTML documents consist of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&lt;head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sz="3000" dirty="0" smtClean="0"/>
              <a:t> +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&lt;body&gt;</a:t>
            </a:r>
          </a:p>
          <a:p>
            <a:pPr>
              <a:lnSpc>
                <a:spcPct val="100000"/>
              </a:lnSpc>
            </a:pPr>
            <a:r>
              <a:rPr lang="en-US" sz="3000" dirty="0" smtClean="0"/>
              <a:t>Commonly used HTML tags:</a:t>
            </a:r>
          </a:p>
          <a:p>
            <a:pPr lvl="1">
              <a:lnSpc>
                <a:spcPct val="100000"/>
              </a:lnSpc>
            </a:pP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&lt;html&gt;</a:t>
            </a:r>
            <a:r>
              <a:rPr lang="en-US" sz="2800" noProof="1" smtClean="0"/>
              <a:t>,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&lt;head&gt;</a:t>
            </a:r>
            <a:r>
              <a:rPr lang="en-US" sz="2800" noProof="1" smtClean="0"/>
              <a:t>,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&lt;body&gt;</a:t>
            </a:r>
            <a:r>
              <a:rPr lang="en-US" sz="2800" noProof="1" smtClean="0"/>
              <a:t>,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&lt;p&gt;</a:t>
            </a:r>
            <a:r>
              <a:rPr lang="en-US" sz="2800" noProof="1"/>
              <a:t>,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&lt;h1&gt;</a:t>
            </a:r>
            <a:r>
              <a:rPr lang="en-US" sz="2800" noProof="1" smtClean="0"/>
              <a:t>,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&lt;h2&gt;</a:t>
            </a:r>
            <a:r>
              <a:rPr lang="en-US" sz="2800" noProof="1" smtClean="0"/>
              <a:t>,</a:t>
            </a:r>
            <a:br>
              <a:rPr lang="en-US" sz="2800" noProof="1" smtClean="0"/>
            </a:b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&lt;h3&gt;</a:t>
            </a:r>
            <a:r>
              <a:rPr lang="en-US" sz="2800" noProof="1" smtClean="0"/>
              <a:t>, …,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&lt;ol&gt;</a:t>
            </a:r>
            <a:r>
              <a:rPr lang="en-US" sz="2800" noProof="1" smtClean="0"/>
              <a:t>,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&lt;ul&gt;</a:t>
            </a:r>
            <a:r>
              <a:rPr lang="en-US" sz="2800" noProof="1" smtClean="0"/>
              <a:t>,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&lt;li&gt;</a:t>
            </a:r>
            <a:r>
              <a:rPr lang="en-US" sz="2800" noProof="1" smtClean="0"/>
              <a:t>,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&lt;a</a:t>
            </a:r>
            <a:r>
              <a:rPr lang="en-US" sz="2800" noProof="1" smtClean="0"/>
              <a:t>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href="…"&gt;</a:t>
            </a:r>
            <a:r>
              <a:rPr lang="en-US" sz="2800" noProof="1" smtClean="0"/>
              <a:t>,</a:t>
            </a:r>
            <a:br>
              <a:rPr lang="en-US" sz="2800" noProof="1" smtClean="0"/>
            </a:b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&lt;img</a:t>
            </a:r>
            <a:r>
              <a:rPr lang="en-US" sz="2800" noProof="1" smtClean="0"/>
              <a:t>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src="…"&gt;</a:t>
            </a:r>
            <a:r>
              <a:rPr lang="en-US" sz="2800" noProof="1"/>
              <a:t>,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&lt;div&gt;</a:t>
            </a:r>
            <a:r>
              <a:rPr lang="en-US" sz="2800" noProof="1" smtClean="0"/>
              <a:t>,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&lt;span&gt;</a:t>
            </a:r>
          </a:p>
          <a:p>
            <a:pPr>
              <a:lnSpc>
                <a:spcPct val="100000"/>
              </a:lnSpc>
            </a:pP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&lt;div&gt;</a:t>
            </a:r>
            <a:r>
              <a:rPr lang="en-US" sz="3000" dirty="0" smtClean="0"/>
              <a:t> are block elements</a:t>
            </a:r>
          </a:p>
          <a:p>
            <a:pPr>
              <a:lnSpc>
                <a:spcPct val="100000"/>
              </a:lnSpc>
            </a:pP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&lt;span&gt;</a:t>
            </a:r>
            <a:r>
              <a:rPr lang="en-US" sz="3000" dirty="0" smtClean="0"/>
              <a:t> is inline element</a:t>
            </a:r>
          </a:p>
          <a:p>
            <a:pPr>
              <a:lnSpc>
                <a:spcPct val="100000"/>
              </a:lnSpc>
            </a:pPr>
            <a:endParaRPr lang="en-US" sz="30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pic>
        <p:nvPicPr>
          <p:cNvPr id="7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0812" y="3314062"/>
            <a:ext cx="4152216" cy="3080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7190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80612" y="2729472"/>
            <a:ext cx="1726158" cy="932887"/>
          </a:xfrm>
          <a:prstGeom prst="roundRect">
            <a:avLst>
              <a:gd name="adj" fmla="val 2953"/>
            </a:avLst>
          </a:prstGeom>
        </p:spPr>
      </p:pic>
      <p:pic>
        <p:nvPicPr>
          <p:cNvPr id="5" name="Picture 4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2764" y="1295401"/>
            <a:ext cx="1752600" cy="804224"/>
          </a:xfrm>
          <a:prstGeom prst="roundRect">
            <a:avLst>
              <a:gd name="adj" fmla="val 3159"/>
            </a:avLst>
          </a:prstGeom>
        </p:spPr>
      </p:pic>
      <p:pic>
        <p:nvPicPr>
          <p:cNvPr id="7" name="Picture 6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68146" y="1295400"/>
            <a:ext cx="2040956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8" name="Picture 7">
            <a:hlinkClick r:id="rId9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24428" y="1295400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9" name="Picture 8">
            <a:hlinkClick r:id="rId11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12764" y="5373443"/>
            <a:ext cx="3352800" cy="849557"/>
          </a:xfrm>
          <a:prstGeom prst="roundRect">
            <a:avLst>
              <a:gd name="adj" fmla="val 3159"/>
            </a:avLst>
          </a:prstGeom>
        </p:spPr>
      </p:pic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HTML 5 - Overview</a:t>
            </a:r>
            <a:endParaRPr lang="en-US" dirty="0"/>
          </a:p>
        </p:txBody>
      </p:sp>
      <p:pic>
        <p:nvPicPr>
          <p:cNvPr id="13" name="Picture 12">
            <a:hlinkClick r:id="rId13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358563" y="5373443"/>
            <a:ext cx="2753589" cy="849556"/>
          </a:xfrm>
          <a:prstGeom prst="roundRect">
            <a:avLst>
              <a:gd name="adj" fmla="val 2953"/>
            </a:avLst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>
                <a:hlinkClick r:id="rId15"/>
              </a:rPr>
              <a:t>https://softuni.bg/courses/web-fundamentals</a:t>
            </a:r>
            <a:endParaRPr lang="en-US" dirty="0"/>
          </a:p>
        </p:txBody>
      </p:sp>
      <p:pic>
        <p:nvPicPr>
          <p:cNvPr id="16" name="Picture 15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633728" y="5373443"/>
            <a:ext cx="4073042" cy="849556"/>
          </a:xfrm>
          <a:prstGeom prst="roundRect">
            <a:avLst>
              <a:gd name="adj" fmla="val 3159"/>
            </a:avLst>
          </a:prstGeom>
        </p:spPr>
      </p:pic>
      <p:pic>
        <p:nvPicPr>
          <p:cNvPr id="18" name="Picture 17">
            <a:hlinkClick r:id="rId18"/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075612" y="1316222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4" name="Picture 3">
            <a:hlinkClick r:id="rId20"/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713413" y="4251041"/>
            <a:ext cx="5993358" cy="550371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653006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License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</a:t>
            </a:r>
            <a:r>
              <a:rPr lang="en-US" dirty="0" smtClean="0"/>
              <a:t>course (slides, examples, demos, videos, homework, etc.)</a:t>
            </a:r>
            <a:br>
              <a:rPr lang="en-US" dirty="0" smtClean="0"/>
            </a:br>
            <a:r>
              <a:rPr lang="en-US" dirty="0" smtClean="0"/>
              <a:t>is </a:t>
            </a:r>
            <a:r>
              <a:rPr lang="en-US" dirty="0"/>
              <a:t>licensed </a:t>
            </a:r>
            <a:r>
              <a:rPr lang="en-US" dirty="0" smtClean="0"/>
              <a:t>under </a:t>
            </a:r>
            <a:r>
              <a:rPr lang="en-US" dirty="0"/>
              <a:t>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4.0 International</a:t>
            </a:r>
            <a:r>
              <a:rPr lang="en-US" dirty="0"/>
              <a:t>" </a:t>
            </a:r>
            <a:r>
              <a:rPr lang="en-US" dirty="0" smtClean="0"/>
              <a:t>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47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88815" y="4724400"/>
            <a:ext cx="11804822" cy="1997079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2400" dirty="0" smtClean="0"/>
              <a:t>Attribution: this work may contain portions from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5"/>
              </a:rPr>
              <a:t>HTML Basics</a:t>
            </a:r>
            <a:r>
              <a:rPr lang="en-US" sz="2000" dirty="0"/>
              <a:t>" course by </a:t>
            </a:r>
            <a:r>
              <a:rPr lang="en-US" sz="2000" noProof="1"/>
              <a:t>Telerik Academy</a:t>
            </a:r>
            <a:r>
              <a:rPr lang="en-US" sz="2000" dirty="0"/>
              <a:t> under </a:t>
            </a:r>
            <a:r>
              <a:rPr lang="en-US" sz="2000" dirty="0">
                <a:hlinkClick r:id="rId6"/>
              </a:rPr>
              <a:t>CC-BY-NC-SA</a:t>
            </a:r>
            <a:r>
              <a:rPr lang="en-US" sz="2000" dirty="0"/>
              <a:t> license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7"/>
              </a:rPr>
              <a:t>CSS Styling</a:t>
            </a:r>
            <a:r>
              <a:rPr lang="en-US" sz="2000" dirty="0"/>
              <a:t>" course by </a:t>
            </a:r>
            <a:r>
              <a:rPr lang="en-US" sz="2000" noProof="1"/>
              <a:t>Telerik Academy</a:t>
            </a:r>
            <a:r>
              <a:rPr lang="en-US" sz="2000" dirty="0"/>
              <a:t> under </a:t>
            </a:r>
            <a:r>
              <a:rPr lang="en-US" sz="2000" dirty="0">
                <a:hlinkClick r:id="rId6"/>
              </a:rPr>
              <a:t>CC-BY-NC-SA</a:t>
            </a:r>
            <a:r>
              <a:rPr lang="en-US" sz="2000" dirty="0"/>
              <a:t> license</a:t>
            </a:r>
          </a:p>
        </p:txBody>
      </p:sp>
    </p:spTree>
    <p:extLst>
      <p:ext uri="{BB962C8B-B14F-4D97-AF65-F5344CB8AC3E}">
        <p14:creationId xmlns:p14="http://schemas.microsoft.com/office/powerpoint/2010/main" val="92647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Software University Foundation 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University </a:t>
            </a:r>
            <a:r>
              <a:rPr lang="en-US" dirty="0"/>
              <a:t>@ </a:t>
            </a:r>
            <a:r>
              <a:rPr lang="en-US" dirty="0" smtClean="0"/>
              <a:t>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</a:t>
            </a:r>
            <a:r>
              <a:rPr lang="en-US" dirty="0"/>
              <a:t>University @ </a:t>
            </a:r>
            <a:r>
              <a:rPr lang="en-US" dirty="0" smtClean="0"/>
              <a:t>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 smtClean="0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descr="http://softuni.bg" title="Software University">
            <a:hlinkClick r:id="rId4" tooltip="Software University"/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6400" y="1594686"/>
            <a:ext cx="1701050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descr="http://softuni.org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descr="http://www.facebook.com/SoftwareUniversity" title="Software University @ Facebook">
            <a:hlinkClick r:id="rId10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http://www.youtube.com/SoftwareUniversity" title="Software University Videos @ YouTube">
            <a:hlinkClick r:id="rId6" tooltip="Software University YouTube Video Channel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7" tooltip="Software University Discussion Forum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4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762304" y="3093954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579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53001"/>
            <a:ext cx="11804822" cy="5668476"/>
          </a:xfrm>
        </p:spPr>
        <p:txBody>
          <a:bodyPr>
            <a:normAutofit lnSpcReduction="10000"/>
          </a:bodyPr>
          <a:lstStyle/>
          <a:p>
            <a:pPr>
              <a:defRPr/>
            </a:pPr>
            <a:r>
              <a:rPr lang="en-US" dirty="0"/>
              <a:t>An HTML document must have an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htm</a:t>
            </a:r>
            <a:r>
              <a:rPr lang="en-US" dirty="0"/>
              <a:t> or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.html</a:t>
            </a:r>
            <a:r>
              <a:rPr lang="en-US" dirty="0"/>
              <a:t> file extension</a:t>
            </a:r>
          </a:p>
          <a:p>
            <a:pPr>
              <a:defRPr/>
            </a:pPr>
            <a:r>
              <a:rPr lang="en-US" dirty="0"/>
              <a:t>HTML files can be created with text editors:</a:t>
            </a:r>
          </a:p>
          <a:p>
            <a:pPr lvl="1">
              <a:defRPr/>
            </a:pPr>
            <a:r>
              <a:rPr lang="en-US" noProof="1" smtClean="0"/>
              <a:t>Notepad</a:t>
            </a:r>
            <a:r>
              <a:rPr lang="en-US" noProof="1"/>
              <a:t>++, </a:t>
            </a:r>
            <a:r>
              <a:rPr lang="en-US" noProof="1" smtClean="0"/>
              <a:t>GEdit, Sublime Text, WebStorm, …</a:t>
            </a:r>
            <a:endParaRPr lang="en-US" noProof="1"/>
          </a:p>
          <a:p>
            <a:pPr>
              <a:defRPr/>
            </a:pPr>
            <a:r>
              <a:rPr lang="en-US" dirty="0"/>
              <a:t>Or HTML editors (WYSIWYG Editors):</a:t>
            </a:r>
          </a:p>
          <a:p>
            <a:pPr lvl="1">
              <a:defRPr/>
            </a:pPr>
            <a:r>
              <a:rPr lang="en-US" dirty="0"/>
              <a:t>Microsoft </a:t>
            </a:r>
            <a:r>
              <a:rPr lang="en-US" noProof="1" smtClean="0"/>
              <a:t>WebMatrix</a:t>
            </a:r>
          </a:p>
          <a:p>
            <a:pPr lvl="1">
              <a:defRPr/>
            </a:pPr>
            <a:r>
              <a:rPr lang="en-US" dirty="0" smtClean="0"/>
              <a:t>Microsoft </a:t>
            </a:r>
            <a:r>
              <a:rPr lang="en-US" dirty="0"/>
              <a:t>Expression Web</a:t>
            </a:r>
          </a:p>
          <a:p>
            <a:pPr lvl="1">
              <a:defRPr/>
            </a:pPr>
            <a:r>
              <a:rPr lang="en-US" dirty="0"/>
              <a:t>Microsoft Visual Studio</a:t>
            </a:r>
          </a:p>
          <a:p>
            <a:pPr lvl="1">
              <a:defRPr/>
            </a:pPr>
            <a:r>
              <a:rPr lang="en-US" dirty="0"/>
              <a:t>Adobe </a:t>
            </a:r>
            <a:r>
              <a:rPr lang="en-US" dirty="0" smtClean="0"/>
              <a:t>Dreamweaver</a:t>
            </a:r>
          </a:p>
          <a:p>
            <a:pPr lvl="1">
              <a:defRPr/>
            </a:pPr>
            <a:r>
              <a:rPr lang="en-US" dirty="0" smtClean="0"/>
              <a:t>Adobe Edge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HTML Pages</a:t>
            </a:r>
            <a:endParaRPr lang="en-US" dirty="0"/>
          </a:p>
        </p:txBody>
      </p:sp>
      <p:pic>
        <p:nvPicPr>
          <p:cNvPr id="3074" name="Picture 2" descr="http://sambaumgarten.me/wp-content/uploads/2013/03/photodune-907223-html-code-m-e1363805086580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018212" y="4320014"/>
            <a:ext cx="5460247" cy="1892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1329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 – Past, Present, Future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721" y="914400"/>
            <a:ext cx="11579384" cy="5791200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400" dirty="0"/>
              <a:t>1991 </a:t>
            </a:r>
            <a:r>
              <a:rPr lang="en-US" sz="2400" dirty="0" smtClean="0"/>
              <a:t>– HTML first mentioned </a:t>
            </a:r>
            <a:r>
              <a:rPr lang="en-US" sz="2400" dirty="0"/>
              <a:t>– Tim Berners-Lee – HTML </a:t>
            </a:r>
            <a:r>
              <a:rPr lang="en-US" sz="2400" dirty="0" smtClean="0"/>
              <a:t>tags</a:t>
            </a:r>
            <a:endParaRPr lang="en-US" sz="24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400" dirty="0" smtClean="0"/>
              <a:t>1993</a:t>
            </a:r>
            <a:r>
              <a:rPr lang="en-US" sz="2400" dirty="0"/>
              <a:t> – </a:t>
            </a:r>
            <a:r>
              <a:rPr lang="en-US" sz="2400" dirty="0" smtClean="0"/>
              <a:t>HTML (first public version, published at IETF)</a:t>
            </a:r>
            <a:endParaRPr lang="en-US" sz="24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400" dirty="0" smtClean="0"/>
              <a:t>1993</a:t>
            </a:r>
            <a:r>
              <a:rPr lang="en-US" sz="2400" dirty="0"/>
              <a:t> – </a:t>
            </a:r>
            <a:r>
              <a:rPr lang="en-US" sz="2400" dirty="0" smtClean="0"/>
              <a:t>HTML </a:t>
            </a:r>
            <a:r>
              <a:rPr lang="en-US" sz="2400" dirty="0"/>
              <a:t>2 draft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400" dirty="0" smtClean="0"/>
              <a:t>1995</a:t>
            </a:r>
            <a:r>
              <a:rPr lang="en-US" sz="2400" dirty="0"/>
              <a:t> – </a:t>
            </a:r>
            <a:r>
              <a:rPr lang="en-US" sz="2400" dirty="0" smtClean="0"/>
              <a:t>HTML </a:t>
            </a:r>
            <a:r>
              <a:rPr lang="en-US" sz="2400" dirty="0"/>
              <a:t>2 – W3C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400" dirty="0" smtClean="0"/>
              <a:t>1995</a:t>
            </a:r>
            <a:r>
              <a:rPr lang="en-US" sz="2400" dirty="0"/>
              <a:t> – </a:t>
            </a:r>
            <a:r>
              <a:rPr lang="en-US" sz="2400" dirty="0" smtClean="0"/>
              <a:t>HTML </a:t>
            </a:r>
            <a:r>
              <a:rPr lang="en-US" sz="2400" dirty="0"/>
              <a:t>3 </a:t>
            </a:r>
            <a:r>
              <a:rPr lang="en-US" sz="2400" dirty="0" smtClean="0"/>
              <a:t>draft </a:t>
            </a:r>
            <a:endParaRPr lang="en-US" sz="24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400" dirty="0" smtClean="0"/>
              <a:t>1997</a:t>
            </a:r>
            <a:r>
              <a:rPr lang="en-US" sz="2400" dirty="0"/>
              <a:t> – </a:t>
            </a:r>
            <a:r>
              <a:rPr lang="en-US" sz="2400" dirty="0" smtClean="0"/>
              <a:t>HTML </a:t>
            </a:r>
            <a:r>
              <a:rPr lang="en-US" sz="2400" dirty="0"/>
              <a:t>3.2 – “Wilbur”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400" dirty="0" smtClean="0"/>
              <a:t>1997</a:t>
            </a:r>
            <a:r>
              <a:rPr lang="en-US" sz="2400" dirty="0"/>
              <a:t> – </a:t>
            </a:r>
            <a:r>
              <a:rPr lang="en-US" sz="2400" dirty="0" smtClean="0"/>
              <a:t>HTML </a:t>
            </a:r>
            <a:r>
              <a:rPr lang="en-US" sz="2400" dirty="0"/>
              <a:t>4 </a:t>
            </a:r>
            <a:r>
              <a:rPr lang="en-US" sz="2400" dirty="0" smtClean="0"/>
              <a:t>– ”</a:t>
            </a:r>
            <a:r>
              <a:rPr lang="en-US" sz="2400" dirty="0"/>
              <a:t>Cougar” </a:t>
            </a:r>
            <a:r>
              <a:rPr lang="en-US" sz="2400" dirty="0" smtClean="0"/>
              <a:t>– CSS </a:t>
            </a:r>
            <a:endParaRPr lang="en-US" sz="24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400" dirty="0" smtClean="0"/>
              <a:t>1999</a:t>
            </a:r>
            <a:r>
              <a:rPr lang="en-US" sz="2400" dirty="0"/>
              <a:t> – </a:t>
            </a:r>
            <a:r>
              <a:rPr lang="en-US" sz="2400" dirty="0" smtClean="0"/>
              <a:t>HTML 4.01 (final)</a:t>
            </a:r>
            <a:endParaRPr lang="en-US" sz="24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400" dirty="0" smtClean="0"/>
              <a:t>2000</a:t>
            </a:r>
            <a:r>
              <a:rPr lang="en-US" sz="2400" dirty="0"/>
              <a:t> – </a:t>
            </a:r>
            <a:r>
              <a:rPr lang="en-US" sz="2400" dirty="0" smtClean="0"/>
              <a:t>XHTML draft </a:t>
            </a:r>
            <a:endParaRPr lang="en-US" sz="24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400" dirty="0" smtClean="0"/>
              <a:t>2001</a:t>
            </a:r>
            <a:r>
              <a:rPr lang="en-US" sz="2400" dirty="0"/>
              <a:t> – </a:t>
            </a:r>
            <a:r>
              <a:rPr lang="en-US" sz="2400" dirty="0" smtClean="0"/>
              <a:t>XHTML  (final)</a:t>
            </a:r>
            <a:endParaRPr lang="en-US" sz="24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400" dirty="0" smtClean="0"/>
              <a:t>2008</a:t>
            </a:r>
            <a:r>
              <a:rPr lang="en-US" sz="2400" dirty="0"/>
              <a:t> – </a:t>
            </a:r>
            <a:r>
              <a:rPr lang="en-US" sz="2400" dirty="0" smtClean="0"/>
              <a:t>HTML5 </a:t>
            </a:r>
            <a:r>
              <a:rPr lang="en-US" sz="2400" dirty="0"/>
              <a:t>/ XHTML5 draft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400" dirty="0" smtClean="0"/>
              <a:t>2011</a:t>
            </a:r>
            <a:r>
              <a:rPr lang="en-US" sz="2400" dirty="0"/>
              <a:t> – </a:t>
            </a:r>
            <a:r>
              <a:rPr lang="en-US" sz="2400" dirty="0" smtClean="0"/>
              <a:t>feature </a:t>
            </a:r>
            <a:r>
              <a:rPr lang="en-US" sz="2400" dirty="0"/>
              <a:t>complete HTML5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400" dirty="0">
                <a:hlinkClick r:id="rId3"/>
              </a:rPr>
              <a:t>http://</a:t>
            </a:r>
            <a:r>
              <a:rPr lang="en-US" sz="2400" dirty="0" smtClean="0">
                <a:hlinkClick r:id="rId3"/>
              </a:rPr>
              <a:t>en.wikipedia.org/wiki/HTML5#Plan_2014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477810" y="6553200"/>
            <a:ext cx="609441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pic>
        <p:nvPicPr>
          <p:cNvPr id="7170" name="Picture 2" descr="http://www.karmapsychicboutique.com/page/_files/past_life_regression_hypnosis_health_info%5B1%5D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0812" y="2209800"/>
            <a:ext cx="3555074" cy="3993833"/>
          </a:xfrm>
          <a:prstGeom prst="roundRect">
            <a:avLst>
              <a:gd name="adj" fmla="val 4382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://files.softicons.com/download/system-icons/adobe-cs4-files-folders-icons-by-deleket/png/256/File%20Adobe%20Dreamweaver%20HTML-0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8612" y="3121669"/>
            <a:ext cx="2170094" cy="2170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8236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1259997" y="1389200"/>
            <a:ext cx="9668832" cy="820600"/>
          </a:xfrm>
        </p:spPr>
        <p:txBody>
          <a:bodyPr/>
          <a:lstStyle/>
          <a:p>
            <a:r>
              <a:rPr lang="en-US" dirty="0" smtClean="0"/>
              <a:t>HTML Terminology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1259997" y="2285999"/>
            <a:ext cx="9668832" cy="719034"/>
          </a:xfrm>
        </p:spPr>
        <p:txBody>
          <a:bodyPr/>
          <a:lstStyle/>
          <a:p>
            <a:r>
              <a:rPr lang="en-US" dirty="0" smtClean="0"/>
              <a:t>Tags, Attributes and Elements</a:t>
            </a:r>
            <a:endParaRPr lang="en-US" dirty="0"/>
          </a:p>
        </p:txBody>
      </p:sp>
      <p:pic>
        <p:nvPicPr>
          <p:cNvPr id="1030" name="Picture 6" descr="http://nayleon.com/wp-content/uploads/2011/06/earth-air-fire-water-1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4640" y="3396394"/>
            <a:ext cx="4402572" cy="2394806"/>
          </a:xfrm>
          <a:prstGeom prst="roundRect">
            <a:avLst>
              <a:gd name="adj" fmla="val 6212"/>
            </a:avLst>
          </a:prstGeom>
          <a:noFill/>
          <a:ln w="19050">
            <a:solidFill>
              <a:schemeClr val="accent5">
                <a:lumMod val="60000"/>
                <a:lumOff val="4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29.media.tumblr.com/tumblr_lyme6pW4wA1r3pofqo1_1280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0327" y="3396394"/>
            <a:ext cx="4790885" cy="2394806"/>
          </a:xfrm>
          <a:prstGeom prst="roundRect">
            <a:avLst>
              <a:gd name="adj" fmla="val 6212"/>
            </a:avLst>
          </a:prstGeom>
          <a:noFill/>
          <a:ln w="19050">
            <a:solidFill>
              <a:schemeClr val="accent5">
                <a:lumMod val="60000"/>
                <a:lumOff val="4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1375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 </a:t>
            </a:r>
            <a:r>
              <a:rPr lang="en-US" dirty="0"/>
              <a:t>Terminology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3592" y="990600"/>
            <a:ext cx="11801642" cy="563880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Concepts in HTML</a:t>
            </a:r>
          </a:p>
          <a:p>
            <a:pPr lvl="1"/>
            <a:r>
              <a:rPr lang="en-US" sz="3600" dirty="0" smtClean="0">
                <a:solidFill>
                  <a:schemeClr val="tx2">
                    <a:lumMod val="75000"/>
                  </a:schemeClr>
                </a:solidFill>
              </a:rPr>
              <a:t>Tags</a:t>
            </a:r>
          </a:p>
          <a:p>
            <a:pPr lvl="2"/>
            <a:r>
              <a:rPr lang="en-US" sz="3200" dirty="0" smtClean="0"/>
              <a:t>Opening tag and closing tag</a:t>
            </a:r>
          </a:p>
          <a:p>
            <a:pPr lvl="2"/>
            <a:r>
              <a:rPr lang="en-US" sz="3200" dirty="0" smtClean="0"/>
              <a:t>The smallest piece in HTML</a:t>
            </a:r>
          </a:p>
          <a:p>
            <a:pPr lvl="1"/>
            <a:r>
              <a:rPr lang="en-US" sz="3600" dirty="0" smtClean="0">
                <a:solidFill>
                  <a:schemeClr val="tx2">
                    <a:lumMod val="75000"/>
                  </a:schemeClr>
                </a:solidFill>
              </a:rPr>
              <a:t>Attributes</a:t>
            </a:r>
          </a:p>
          <a:p>
            <a:pPr lvl="2"/>
            <a:r>
              <a:rPr lang="en-US" sz="3200" dirty="0" smtClean="0"/>
              <a:t>Properties of the tag, e.g. size, color, etc… </a:t>
            </a:r>
          </a:p>
          <a:p>
            <a:pPr lvl="1"/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Elements</a:t>
            </a:r>
          </a:p>
          <a:p>
            <a:pPr lvl="2"/>
            <a:r>
              <a:rPr lang="en-US" sz="3200" dirty="0" smtClean="0"/>
              <a:t>Combination of opening, closing tag and attributes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4098" name="Picture 2" descr="https://c1.staticflickr.com/3/2482/3552916541_7ccbbde53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212" y="1447800"/>
            <a:ext cx="4038600" cy="2695576"/>
          </a:xfrm>
          <a:prstGeom prst="roundRect">
            <a:avLst>
              <a:gd name="adj" fmla="val 7047"/>
            </a:avLst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4185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 Tags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721" y="1066800"/>
            <a:ext cx="11579384" cy="5638800"/>
          </a:xfrm>
        </p:spPr>
        <p:txBody>
          <a:bodyPr>
            <a:normAutofit lnSpcReduction="10000"/>
          </a:bodyPr>
          <a:lstStyle/>
          <a:p>
            <a:pPr>
              <a:lnSpc>
                <a:spcPct val="11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Tags </a:t>
            </a:r>
            <a:r>
              <a:rPr lang="en-US" dirty="0" smtClean="0"/>
              <a:t>are the smallest piece in HTML Document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Start with "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&lt;</a:t>
            </a:r>
            <a:r>
              <a:rPr lang="en-US" dirty="0" smtClean="0"/>
              <a:t>" and end with "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&gt;</a:t>
            </a:r>
            <a:r>
              <a:rPr lang="en-US" dirty="0" smtClean="0"/>
              <a:t>"</a:t>
            </a:r>
          </a:p>
          <a:p>
            <a:pPr>
              <a:lnSpc>
                <a:spcPct val="110000"/>
              </a:lnSpc>
            </a:pPr>
            <a:r>
              <a:rPr lang="en-US" dirty="0"/>
              <a:t>Two kinds of tags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Opening</a:t>
            </a:r>
          </a:p>
          <a:p>
            <a:pPr lvl="2">
              <a:lnSpc>
                <a:spcPct val="110000"/>
              </a:lnSpc>
            </a:pPr>
            <a:r>
              <a:rPr lang="en-US" dirty="0"/>
              <a:t>Mark the start of </a:t>
            </a:r>
            <a:r>
              <a:rPr lang="en-US" dirty="0" smtClean="0"/>
              <a:t>an </a:t>
            </a:r>
            <a:br>
              <a:rPr lang="en-US" dirty="0" smtClean="0"/>
            </a:br>
            <a:r>
              <a:rPr lang="en-US" dirty="0" smtClean="0"/>
              <a:t>HTML </a:t>
            </a:r>
            <a:r>
              <a:rPr lang="en-US" dirty="0"/>
              <a:t>element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Closing</a:t>
            </a:r>
          </a:p>
          <a:p>
            <a:pPr lvl="2">
              <a:lnSpc>
                <a:spcPct val="110000"/>
              </a:lnSpc>
            </a:pPr>
            <a:r>
              <a:rPr lang="en-US" dirty="0"/>
              <a:t>Mark the end of an </a:t>
            </a:r>
            <a:r>
              <a:rPr lang="en-US" dirty="0" smtClean="0"/>
              <a:t>HTML element</a:t>
            </a:r>
          </a:p>
          <a:p>
            <a:pPr lvl="2">
              <a:lnSpc>
                <a:spcPct val="110000"/>
              </a:lnSpc>
            </a:pPr>
            <a:r>
              <a:rPr lang="en-US" dirty="0" smtClean="0"/>
              <a:t>Start with "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&lt;/</a:t>
            </a:r>
            <a:r>
              <a:rPr lang="en-US" dirty="0"/>
              <a:t>" </a:t>
            </a:r>
            <a:r>
              <a:rPr lang="en-US" dirty="0" smtClean="0"/>
              <a:t>and end </a:t>
            </a:r>
            <a:r>
              <a:rPr lang="en-US" dirty="0"/>
              <a:t>with "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dirty="0" smtClean="0"/>
              <a:t>"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477810" y="6553200"/>
            <a:ext cx="609441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15" name="Rectangle 4"/>
          <p:cNvSpPr>
            <a:spLocks noChangeArrowheads="1"/>
          </p:cNvSpPr>
          <p:nvPr/>
        </p:nvSpPr>
        <p:spPr bwMode="auto">
          <a:xfrm>
            <a:off x="5942012" y="2795898"/>
            <a:ext cx="5197475" cy="215710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</a:t>
            </a:r>
            <a:b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&lt;body&gt;</a:t>
            </a: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&lt;h1&gt;Hello HTML5!&lt;/h1&gt;</a:t>
            </a: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&lt;/body&gt;</a:t>
            </a:r>
            <a:b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  <a:endParaRPr lang="en-US" sz="2800" b="1" noProof="1">
              <a:solidFill>
                <a:schemeClr val="accent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7" name="AutoShape 7"/>
          <p:cNvSpPr>
            <a:spLocks noChangeArrowheads="1"/>
          </p:cNvSpPr>
          <p:nvPr/>
        </p:nvSpPr>
        <p:spPr bwMode="auto">
          <a:xfrm>
            <a:off x="8456612" y="1889694"/>
            <a:ext cx="2397948" cy="701105"/>
          </a:xfrm>
          <a:prstGeom prst="wedgeRoundRectCallout">
            <a:avLst>
              <a:gd name="adj1" fmla="val -94056"/>
              <a:gd name="adj2" fmla="val 11416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 smtClean="0">
                <a:solidFill>
                  <a:srgbClr val="FFFFFF"/>
                </a:solidFill>
              </a:rPr>
              <a:t>Opening tag</a:t>
            </a:r>
            <a:endParaRPr lang="en-US" sz="2800" noProof="1">
              <a:solidFill>
                <a:srgbClr val="FFFFFF"/>
              </a:solidFill>
            </a:endParaRPr>
          </a:p>
        </p:txBody>
      </p:sp>
      <p:sp>
        <p:nvSpPr>
          <p:cNvPr id="19" name="AutoShape 9"/>
          <p:cNvSpPr>
            <a:spLocks noChangeArrowheads="1"/>
          </p:cNvSpPr>
          <p:nvPr/>
        </p:nvSpPr>
        <p:spPr bwMode="auto">
          <a:xfrm>
            <a:off x="7294143" y="5408815"/>
            <a:ext cx="2532893" cy="586814"/>
          </a:xfrm>
          <a:prstGeom prst="wedgeRoundRectCallout">
            <a:avLst>
              <a:gd name="adj1" fmla="val 60149"/>
              <a:gd name="adj2" fmla="val -27258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 smtClean="0">
                <a:solidFill>
                  <a:srgbClr val="FFFFFF"/>
                </a:solidFill>
              </a:rPr>
              <a:t>Closing tag</a:t>
            </a:r>
          </a:p>
        </p:txBody>
      </p:sp>
      <p:sp>
        <p:nvSpPr>
          <p:cNvPr id="22" name="AutoShape 9"/>
          <p:cNvSpPr>
            <a:spLocks noChangeArrowheads="1"/>
          </p:cNvSpPr>
          <p:nvPr/>
        </p:nvSpPr>
        <p:spPr bwMode="auto">
          <a:xfrm>
            <a:off x="7294142" y="5408815"/>
            <a:ext cx="2532893" cy="564028"/>
          </a:xfrm>
          <a:prstGeom prst="wedgeRoundRectCallout">
            <a:avLst>
              <a:gd name="adj1" fmla="val -59123"/>
              <a:gd name="adj2" fmla="val -14482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 smtClean="0">
                <a:solidFill>
                  <a:srgbClr val="FFFFFF"/>
                </a:solidFill>
              </a:rPr>
              <a:t>Closing tag</a:t>
            </a:r>
          </a:p>
        </p:txBody>
      </p:sp>
      <p:sp>
        <p:nvSpPr>
          <p:cNvPr id="23" name="AutoShape 9"/>
          <p:cNvSpPr>
            <a:spLocks noChangeArrowheads="1"/>
          </p:cNvSpPr>
          <p:nvPr/>
        </p:nvSpPr>
        <p:spPr bwMode="auto">
          <a:xfrm>
            <a:off x="7294143" y="5420208"/>
            <a:ext cx="2569405" cy="564028"/>
          </a:xfrm>
          <a:prstGeom prst="wedgeRoundRectCallout">
            <a:avLst>
              <a:gd name="adj1" fmla="val -37060"/>
              <a:gd name="adj2" fmla="val -21629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 smtClean="0">
                <a:solidFill>
                  <a:srgbClr val="FFFFFF"/>
                </a:solidFill>
              </a:rPr>
              <a:t>Closing tag</a:t>
            </a:r>
          </a:p>
        </p:txBody>
      </p:sp>
      <p:sp>
        <p:nvSpPr>
          <p:cNvPr id="24" name="AutoShape 7"/>
          <p:cNvSpPr>
            <a:spLocks noChangeArrowheads="1"/>
          </p:cNvSpPr>
          <p:nvPr/>
        </p:nvSpPr>
        <p:spPr bwMode="auto">
          <a:xfrm>
            <a:off x="8456612" y="1889695"/>
            <a:ext cx="2397948" cy="701105"/>
          </a:xfrm>
          <a:prstGeom prst="wedgeRoundRectCallout">
            <a:avLst>
              <a:gd name="adj1" fmla="val -87186"/>
              <a:gd name="adj2" fmla="val 15292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 smtClean="0">
                <a:solidFill>
                  <a:srgbClr val="FFFFFF"/>
                </a:solidFill>
              </a:rPr>
              <a:t>Opening tag</a:t>
            </a:r>
            <a:endParaRPr lang="en-US" sz="2800" noProof="1">
              <a:solidFill>
                <a:srgbClr val="FFFFFF"/>
              </a:solidFill>
            </a:endParaRPr>
          </a:p>
        </p:txBody>
      </p:sp>
      <p:sp>
        <p:nvSpPr>
          <p:cNvPr id="25" name="AutoShape 7"/>
          <p:cNvSpPr>
            <a:spLocks noChangeArrowheads="1"/>
          </p:cNvSpPr>
          <p:nvPr/>
        </p:nvSpPr>
        <p:spPr bwMode="auto">
          <a:xfrm>
            <a:off x="8456612" y="1879566"/>
            <a:ext cx="2397948" cy="701105"/>
          </a:xfrm>
          <a:prstGeom prst="wedgeRoundRectCallout">
            <a:avLst>
              <a:gd name="adj1" fmla="val -85052"/>
              <a:gd name="adj2" fmla="val 20534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 smtClean="0">
                <a:solidFill>
                  <a:srgbClr val="FFFFFF"/>
                </a:solidFill>
              </a:rPr>
              <a:t>Opening tag</a:t>
            </a:r>
            <a:endParaRPr lang="en-US" sz="2800" noProof="1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9403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9" grpId="0" animBg="1"/>
      <p:bldP spid="22" grpId="0" animBg="1"/>
      <p:bldP spid="23" grpId="0" animBg="1"/>
      <p:bldP spid="24" grpId="0" animBg="1"/>
      <p:bldP spid="25" grpId="0" animBg="1"/>
    </p:bld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1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3.xml><?xml version="1.0" encoding="utf-8"?>
<a:theme xmlns:a="http://schemas.openxmlformats.org/drawingml/2006/main" name="2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Software-University-Foundation</Template>
  <TotalTime>0</TotalTime>
  <Words>2798</Words>
  <Application>Microsoft Office PowerPoint</Application>
  <PresentationFormat>Custom</PresentationFormat>
  <Paragraphs>539</Paragraphs>
  <Slides>48</Slides>
  <Notes>21</Notes>
  <HiddenSlides>0</HiddenSlides>
  <MMClips>0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48</vt:i4>
      </vt:variant>
    </vt:vector>
  </HeadingPairs>
  <TitlesOfParts>
    <vt:vector size="51" baseType="lpstr">
      <vt:lpstr>SoftUni 16x9</vt:lpstr>
      <vt:lpstr>1_SoftUni 16x9</vt:lpstr>
      <vt:lpstr>2_SoftUni 16x9</vt:lpstr>
      <vt:lpstr>HTML 5 Overview</vt:lpstr>
      <vt:lpstr>Table of Contents</vt:lpstr>
      <vt:lpstr>Hypertext Markup Language</vt:lpstr>
      <vt:lpstr>Hypertext Markup Language</vt:lpstr>
      <vt:lpstr>Creating HTML Pages</vt:lpstr>
      <vt:lpstr>HTML – Past, Present, Future</vt:lpstr>
      <vt:lpstr>HTML Terminology</vt:lpstr>
      <vt:lpstr>HTML Terminology</vt:lpstr>
      <vt:lpstr>HTML Tags</vt:lpstr>
      <vt:lpstr>Attributes</vt:lpstr>
      <vt:lpstr>Most Common Attributes</vt:lpstr>
      <vt:lpstr>Custom Attributes</vt:lpstr>
      <vt:lpstr>HTML Elements</vt:lpstr>
      <vt:lpstr>HTML Terminology</vt:lpstr>
      <vt:lpstr>HTML Document Structure</vt:lpstr>
      <vt:lpstr>HTML Document Structure</vt:lpstr>
      <vt:lpstr>Head Element</vt:lpstr>
      <vt:lpstr>DOCTYPE and Body Element</vt:lpstr>
      <vt:lpstr>HTML Document Structure</vt:lpstr>
      <vt:lpstr>HTML Common Elements</vt:lpstr>
      <vt:lpstr>Text Formatting</vt:lpstr>
      <vt:lpstr>Some Simple Tags</vt:lpstr>
      <vt:lpstr>Hyperlinks</vt:lpstr>
      <vt:lpstr>Images</vt:lpstr>
      <vt:lpstr>Embedded Images</vt:lpstr>
      <vt:lpstr>Headings and Paragraphs</vt:lpstr>
      <vt:lpstr>Ordered Lists: &lt;ol&gt; Tag</vt:lpstr>
      <vt:lpstr>Unordered Lists: &lt;ul&gt; Tag</vt:lpstr>
      <vt:lpstr>Definition lists: &lt;dl&gt; tag</vt:lpstr>
      <vt:lpstr>HTML Common Elements</vt:lpstr>
      <vt:lpstr>Section Elements</vt:lpstr>
      <vt:lpstr>The &lt;div&gt; Tag</vt:lpstr>
      <vt:lpstr>&lt;div&gt;</vt:lpstr>
      <vt:lpstr>The &lt;span&gt; Tag</vt:lpstr>
      <vt:lpstr>&lt;span&gt;</vt:lpstr>
      <vt:lpstr>Semantic Structural Tags</vt:lpstr>
      <vt:lpstr>The Structure of a Web Page</vt:lpstr>
      <vt:lpstr>The "HTML 4 and Before" Way</vt:lpstr>
      <vt:lpstr>The HTML 4 Way</vt:lpstr>
      <vt:lpstr>The HTML 5 Way</vt:lpstr>
      <vt:lpstr>Semantic Structural Tags</vt:lpstr>
      <vt:lpstr>HTML Code Formatting</vt:lpstr>
      <vt:lpstr>HTML Entities</vt:lpstr>
      <vt:lpstr>HTML Tips and Practices</vt:lpstr>
      <vt:lpstr>Summary</vt:lpstr>
      <vt:lpstr>HTML 5 - Overview</vt:lpstr>
      <vt:lpstr>License</vt:lpstr>
      <vt:lpstr>Free Trainings @ Software University</vt:lpstr>
    </vt:vector>
  </TitlesOfParts>
  <Manager/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HTML5 Overview</dc:title>
  <dc:subject>Software Development Course</dc:subject>
  <dc:creator/>
  <cp:keywords>HTML, CSS, Web, SoftUni, Software University, programming, software development, software engineering, course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2015-11-30T15:57:58Z</dcterms:modified>
  <cp:category>HTML, CSS, Web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